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4" r:id="rId3"/>
    <p:sldId id="346" r:id="rId4"/>
    <p:sldId id="257" r:id="rId5"/>
    <p:sldId id="349" r:id="rId6"/>
    <p:sldId id="307" r:id="rId7"/>
    <p:sldId id="335" r:id="rId8"/>
    <p:sldId id="336" r:id="rId9"/>
    <p:sldId id="258" r:id="rId10"/>
    <p:sldId id="276" r:id="rId11"/>
    <p:sldId id="351" r:id="rId12"/>
    <p:sldId id="342" r:id="rId13"/>
    <p:sldId id="341" r:id="rId14"/>
    <p:sldId id="343" r:id="rId15"/>
    <p:sldId id="345" r:id="rId16"/>
    <p:sldId id="280" r:id="rId17"/>
    <p:sldId id="259" r:id="rId18"/>
    <p:sldId id="325" r:id="rId19"/>
    <p:sldId id="261" r:id="rId20"/>
    <p:sldId id="262" r:id="rId21"/>
    <p:sldId id="322" r:id="rId22"/>
    <p:sldId id="319" r:id="rId23"/>
    <p:sldId id="263" r:id="rId24"/>
    <p:sldId id="312" r:id="rId25"/>
    <p:sldId id="296" r:id="rId26"/>
    <p:sldId id="267" r:id="rId27"/>
    <p:sldId id="326" r:id="rId28"/>
    <p:sldId id="283" r:id="rId29"/>
    <p:sldId id="303" r:id="rId30"/>
    <p:sldId id="329" r:id="rId31"/>
    <p:sldId id="285" r:id="rId32"/>
    <p:sldId id="347" r:id="rId33"/>
    <p:sldId id="344" r:id="rId34"/>
  </p:sldIdLst>
  <p:sldSz cx="9144000" cy="6858000" type="screen4x3"/>
  <p:notesSz cx="6858000" cy="99472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20">
          <p15:clr>
            <a:srgbClr val="A4A3A4"/>
          </p15:clr>
        </p15:guide>
        <p15:guide id="2" pos="4513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pos="1020" userDrawn="1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3657">
          <p15:clr>
            <a:srgbClr val="A4A3A4"/>
          </p15:clr>
        </p15:guide>
        <p15:guide id="7" pos="839">
          <p15:clr>
            <a:srgbClr val="A4A3A4"/>
          </p15:clr>
        </p15:guide>
        <p15:guide id="8" pos="14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howGuides="1">
      <p:cViewPr>
        <p:scale>
          <a:sx n="70" d="100"/>
          <a:sy n="70" d="100"/>
        </p:scale>
        <p:origin x="-1290" y="-42"/>
      </p:cViewPr>
      <p:guideLst>
        <p:guide orient="horz" pos="4020"/>
        <p:guide orient="horz" pos="572"/>
        <p:guide orient="horz" pos="3974"/>
        <p:guide orient="horz" pos="3657"/>
        <p:guide pos="4513"/>
        <p:guide pos="1020"/>
        <p:guide pos="839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3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BA27D-35B3-4D88-BC72-A000348B0992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3B86C-A660-4F5E-BE4D-49D0D90B0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03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A7911-F27A-4229-8FF9-40D4669ADDDE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06DA-0895-4EB7-AC27-133E2C5ACF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698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306DA-0895-4EB7-AC27-133E2C5ACFC6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74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4" descr="http://icons.iconarchive.com/icons/icons-land/medical/256/Body-DNA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4" descr="http://icons.iconarchive.com/icons/icons-land/medical/256/Body-DNA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F4E209-D8CF-4D4E-81A8-F0A80BF0032C}" type="datetimeFigureOut">
              <a:rPr lang="sk-SK" smtClean="0"/>
              <a:t>16. 6. 2016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70C2E7-9CE7-44DD-ADEB-BBE0D625278F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04688"/>
            <a:ext cx="8136904" cy="1472184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AKTUÁLNE  PROBLÉMY ONKONEFROLÓGIE</a:t>
            </a:r>
            <a:endParaRPr lang="sk-SK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836912"/>
            <a:ext cx="7560840" cy="1600200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chemeClr val="tx1"/>
                </a:solidFill>
              </a:rPr>
              <a:t>Barbara </a:t>
            </a:r>
            <a:r>
              <a:rPr lang="sk-SK" sz="2800" dirty="0" smtClean="0">
                <a:solidFill>
                  <a:schemeClr val="tx1"/>
                </a:solidFill>
              </a:rPr>
              <a:t>Grandtnerová</a:t>
            </a:r>
            <a:endParaRPr lang="sk-SK" sz="2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sk-SK" sz="2000" dirty="0" smtClean="0">
                <a:solidFill>
                  <a:schemeClr val="tx1"/>
                </a:solidFill>
              </a:rPr>
              <a:t>Nefrologická ambulancia Nemocnica </a:t>
            </a:r>
            <a:r>
              <a:rPr lang="sk-SK" sz="2000" dirty="0">
                <a:solidFill>
                  <a:schemeClr val="tx1"/>
                </a:solidFill>
              </a:rPr>
              <a:t>Zelený </a:t>
            </a:r>
            <a:r>
              <a:rPr lang="sk-SK" sz="2000" dirty="0" smtClean="0">
                <a:solidFill>
                  <a:schemeClr val="tx1"/>
                </a:solidFill>
              </a:rPr>
              <a:t>sen s.r.o.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Banská Bystrica </a:t>
            </a:r>
          </a:p>
          <a:p>
            <a:endParaRPr lang="sk-SK" sz="24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300192" y="4480896"/>
            <a:ext cx="2448272" cy="892320"/>
            <a:chOff x="7020271" y="5805264"/>
            <a:chExt cx="2028382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5" name="Picture 2" descr="#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1" y="5805264"/>
              <a:ext cx="695325" cy="6858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80501" y="6013920"/>
              <a:ext cx="13681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sk-SK" sz="11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ZELENÝ</a:t>
              </a:r>
              <a:r>
                <a:rPr lang="sk-SK" sz="11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1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SEN</a:t>
              </a:r>
            </a:p>
            <a:p>
              <a:r>
                <a:rPr lang="sk-SK" sz="9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NEMOCNICA</a:t>
              </a:r>
              <a:endParaRPr lang="sk-SK" sz="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BEDAE8"/>
              </a:clrFrom>
              <a:clrTo>
                <a:srgbClr val="BED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8" y="4437112"/>
            <a:ext cx="3206953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5128996"/>
            <a:ext cx="1224136" cy="13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290" y="116632"/>
            <a:ext cx="8363262" cy="1174958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pokračovanie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14868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b="1" dirty="0" smtClean="0">
                <a:solidFill>
                  <a:schemeClr val="accent1"/>
                </a:solidFill>
              </a:rPr>
              <a:t>V.   Poruchy vody a elektrolytov</a:t>
            </a:r>
            <a:endParaRPr lang="sk-SK" sz="18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91680" y="1556792"/>
            <a:ext cx="749808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/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  <a:extLst/>
          </a:lstStyle>
          <a:p>
            <a:pPr>
              <a:spcBef>
                <a:spcPts val="0"/>
              </a:spcBef>
            </a:pPr>
            <a:r>
              <a:rPr lang="sk-SK" sz="1600" dirty="0">
                <a:latin typeface="+mj-lt"/>
              </a:rPr>
              <a:t>Syndróm neprimeranej </a:t>
            </a:r>
            <a:r>
              <a:rPr lang="sk-SK" sz="1600" dirty="0" err="1" smtClean="0">
                <a:latin typeface="+mj-lt"/>
              </a:rPr>
              <a:t>antidiurézy</a:t>
            </a:r>
            <a:r>
              <a:rPr lang="sk-SK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k-SK" sz="1600" b="1" i="1" dirty="0" smtClean="0">
                <a:solidFill>
                  <a:srgbClr val="C00000"/>
                </a:solidFill>
                <a:latin typeface="+mj-lt"/>
              </a:rPr>
              <a:t>SIAD </a:t>
            </a:r>
            <a:r>
              <a:rPr lang="sk-SK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k-SK" sz="1600" dirty="0" smtClean="0">
                <a:latin typeface="+mj-lt"/>
              </a:rPr>
              <a:t>(</a:t>
            </a:r>
            <a:r>
              <a:rPr lang="sk-SK" sz="1600" dirty="0">
                <a:latin typeface="+mj-lt"/>
              </a:rPr>
              <a:t>pľúcne a mozgové nádory)</a:t>
            </a:r>
          </a:p>
          <a:p>
            <a:r>
              <a:rPr lang="sk-SK" sz="1600" dirty="0">
                <a:latin typeface="+mj-lt"/>
              </a:rPr>
              <a:t>Centrálny </a:t>
            </a:r>
            <a:r>
              <a:rPr lang="sk-SK" sz="1600" dirty="0" smtClean="0">
                <a:latin typeface="+mj-lt"/>
              </a:rPr>
              <a:t>/ nefrogénny </a:t>
            </a:r>
            <a:r>
              <a:rPr lang="sk-SK" sz="1600" b="1" i="1" dirty="0">
                <a:solidFill>
                  <a:srgbClr val="C00000"/>
                </a:solidFill>
                <a:latin typeface="+mj-lt"/>
              </a:rPr>
              <a:t>diabetes </a:t>
            </a:r>
            <a:r>
              <a:rPr lang="sk-SK" sz="1600" b="1" i="1" dirty="0" smtClean="0">
                <a:solidFill>
                  <a:srgbClr val="C00000"/>
                </a:solidFill>
                <a:latin typeface="+mj-lt"/>
              </a:rPr>
              <a:t>insipidus</a:t>
            </a:r>
          </a:p>
          <a:p>
            <a:r>
              <a:rPr lang="sk-SK" sz="1600" b="1" i="1" dirty="0" smtClean="0">
                <a:solidFill>
                  <a:srgbClr val="C00000"/>
                </a:solidFill>
                <a:latin typeface="+mj-lt"/>
                <a:cs typeface="Arial"/>
              </a:rPr>
              <a:t>↓ Na:</a:t>
            </a:r>
            <a:r>
              <a:rPr lang="sk-SK" sz="1600" dirty="0" smtClean="0">
                <a:latin typeface="+mj-lt"/>
                <a:cs typeface="Arial"/>
              </a:rPr>
              <a:t> 4 - 47% pacientov</a:t>
            </a: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+mj-lt"/>
                <a:cs typeface="Arial"/>
              </a:rPr>
              <a:t>negatívne ovplyvňuje dĺžku hospitalizácie</a:t>
            </a: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+mj-lt"/>
                <a:cs typeface="Arial"/>
              </a:rPr>
              <a:t>zvyšuje riziko úmrtia</a:t>
            </a: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+mj-lt"/>
                <a:cs typeface="Arial"/>
              </a:rPr>
              <a:t>limituje CHT, ktorá vyžaduje intenzívnu hydratáciu </a:t>
            </a:r>
            <a:endParaRPr lang="sk-SK" sz="1400" dirty="0" smtClean="0">
              <a:latin typeface="+mj-lt"/>
            </a:endParaRPr>
          </a:p>
          <a:p>
            <a:r>
              <a:rPr lang="sk-SK" sz="1600" b="1" i="1" dirty="0" smtClean="0">
                <a:solidFill>
                  <a:srgbClr val="C00000"/>
                </a:solidFill>
                <a:latin typeface="Arial"/>
                <a:cs typeface="Arial"/>
              </a:rPr>
              <a:t>↑K: </a:t>
            </a: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Arial"/>
                <a:cs typeface="Arial"/>
              </a:rPr>
              <a:t>spája sa s AKI, rhabdomyolýzou, syndrómom lýzy tumoru</a:t>
            </a: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Arial"/>
                <a:cs typeface="Arial"/>
              </a:rPr>
              <a:t>               s liekmi: CsA, NSAID...</a:t>
            </a: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Arial"/>
                <a:cs typeface="Arial"/>
              </a:rPr>
              <a:t>pseudohyperkalémia – uvolnenie K</a:t>
            </a:r>
            <a:r>
              <a:rPr lang="sk-SK" sz="1400" baseline="30000" dirty="0" smtClean="0">
                <a:latin typeface="Arial"/>
                <a:cs typeface="Arial"/>
              </a:rPr>
              <a:t>+</a:t>
            </a:r>
            <a:r>
              <a:rPr lang="sk-SK" sz="1400" dirty="0" smtClean="0">
                <a:latin typeface="Arial"/>
                <a:cs typeface="Arial"/>
              </a:rPr>
              <a:t> z bb pri výraznej leukocytóze/ Tr-cytóze            pri státí vzorky krvi</a:t>
            </a:r>
            <a:endParaRPr lang="sk-SK" sz="1400" dirty="0" smtClean="0">
              <a:latin typeface="+mj-lt"/>
            </a:endParaRPr>
          </a:p>
          <a:p>
            <a:r>
              <a:rPr lang="sk-SK" sz="1600" b="1" i="1" dirty="0" smtClean="0">
                <a:solidFill>
                  <a:srgbClr val="C00000"/>
                </a:solidFill>
                <a:latin typeface="Arial"/>
                <a:cs typeface="Arial"/>
              </a:rPr>
              <a:t>↓K: </a:t>
            </a:r>
            <a:endParaRPr lang="sk-SK" sz="1400" dirty="0" smtClean="0">
              <a:latin typeface="Arial"/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Arial"/>
                <a:cs typeface="Arial"/>
              </a:rPr>
              <a:t>CHT poškodzujúca tubuly, diuretiká, GIT straty...</a:t>
            </a:r>
          </a:p>
          <a:p>
            <a:pPr lvl="1">
              <a:spcBef>
                <a:spcPts val="0"/>
              </a:spcBef>
            </a:pPr>
            <a:r>
              <a:rPr lang="sk-SK" sz="1400" dirty="0" smtClean="0">
                <a:latin typeface="Arial"/>
                <a:cs typeface="Arial"/>
              </a:rPr>
              <a:t>ektopická tvorba ACTH</a:t>
            </a:r>
          </a:p>
          <a:p>
            <a:r>
              <a:rPr lang="sk-SK" sz="1600" b="1" i="1" dirty="0" smtClean="0">
                <a:solidFill>
                  <a:srgbClr val="C00000"/>
                </a:solidFill>
                <a:latin typeface="+mj-lt"/>
              </a:rPr>
              <a:t>Hypofosfatémia</a:t>
            </a:r>
            <a:r>
              <a:rPr lang="sk-SK" sz="1600" dirty="0" smtClean="0">
                <a:latin typeface="+mj-lt"/>
              </a:rPr>
              <a:t> (nadprodukcia fosfaturického faktora FGF- 23                    niektorými tumormi)</a:t>
            </a:r>
          </a:p>
          <a:p>
            <a:r>
              <a:rPr lang="sk-SK" sz="1600" b="1" dirty="0" smtClean="0">
                <a:solidFill>
                  <a:srgbClr val="C00000"/>
                </a:solidFill>
                <a:latin typeface="+mj-lt"/>
              </a:rPr>
              <a:t>Hyperkalciémia</a:t>
            </a:r>
            <a:r>
              <a:rPr lang="sk-SK" sz="1600" dirty="0" smtClean="0">
                <a:latin typeface="+mj-lt"/>
              </a:rPr>
              <a:t> (kostné mts môžu produkovať </a:t>
            </a:r>
            <a:r>
              <a:rPr lang="sk-SK" sz="1600" dirty="0" err="1" smtClean="0">
                <a:latin typeface="+mj-lt"/>
              </a:rPr>
              <a:t>peptid</a:t>
            </a:r>
            <a:r>
              <a:rPr lang="sk-SK" sz="1600" dirty="0" smtClean="0">
                <a:latin typeface="+mj-lt"/>
              </a:rPr>
              <a:t> vzťahujúci sa k PTH, vitamín D, rôzne cytokíny...)</a:t>
            </a:r>
            <a:endParaRPr lang="sk-SK" sz="1600" dirty="0">
              <a:latin typeface="+mj-lt"/>
            </a:endParaRPr>
          </a:p>
        </p:txBody>
      </p:sp>
      <p:pic>
        <p:nvPicPr>
          <p:cNvPr id="1026" name="Picture 2" descr="http://healthykidneydiet.org/wp-content/uploads/2011/06/healthykid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28" y="2132856"/>
            <a:ext cx="11049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38132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Rosner MH a spol., ACKD 2014</a:t>
            </a:r>
            <a:endParaRPr lang="sk-SK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77290" y="116632"/>
            <a:ext cx="8363262" cy="11749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sz="3200" dirty="0" smtClean="0"/>
              <a:t>Okruhy onkonefrológie – pokračovanie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1475656" y="1268760"/>
            <a:ext cx="604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6"/>
            </a:pPr>
            <a:r>
              <a:rPr lang="sk-SK" b="1" dirty="0">
                <a:solidFill>
                  <a:schemeClr val="accent1"/>
                </a:solidFill>
              </a:rPr>
              <a:t>Akútne poškodenie obličiek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872208" y="1772816"/>
            <a:ext cx="709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</a:pPr>
            <a:r>
              <a:rPr lang="sk-SK" dirty="0" smtClean="0"/>
              <a:t>12 - 49% pacientov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</a:pPr>
            <a:r>
              <a:rPr lang="sk-SK" dirty="0" smtClean="0"/>
              <a:t> z toho 9 - 32%  pacientov na JIS vyžaduje eliminačnú liečbu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</a:pPr>
            <a:r>
              <a:rPr lang="sk-SK" dirty="0" smtClean="0"/>
              <a:t>AKI mení farmakokinetiku chemoterapie !</a:t>
            </a:r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2771800" y="3501008"/>
            <a:ext cx="4176464" cy="3240360"/>
            <a:chOff x="1979712" y="3605242"/>
            <a:chExt cx="3816424" cy="2951172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7068" y="3605242"/>
              <a:ext cx="3230066" cy="2795249"/>
            </a:xfrm>
            <a:prstGeom prst="rect">
              <a:avLst/>
            </a:prstGeom>
          </p:spPr>
        </p:pic>
        <p:sp>
          <p:nvSpPr>
            <p:cNvPr id="11" name="BlokTextu 10"/>
            <p:cNvSpPr txBox="1"/>
            <p:nvPr/>
          </p:nvSpPr>
          <p:spPr>
            <a:xfrm>
              <a:off x="1979712" y="6033194"/>
              <a:ext cx="381642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sz="1400" dirty="0" smtClean="0">
                  <a:latin typeface="Comic Sans MS" panose="030F0702030302020204" pitchFamily="66" charset="0"/>
                </a:rPr>
                <a:t>Absolútne s vami sympatizujem pane, ale obávam sa, že nejde o príručnú batožinu</a:t>
              </a:r>
              <a:endParaRPr lang="sk-SK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1720" y="2996952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b="1" i="1" dirty="0" smtClean="0">
                <a:latin typeface="Arial Narrow" pitchFamily="34" charset="0"/>
                <a:cs typeface="Arial" pitchFamily="34" charset="0"/>
              </a:rPr>
              <a:t>Campbell GA a spol. , ACKD 2014</a:t>
            </a:r>
            <a:endParaRPr lang="sk-SK" sz="1400" b="1" i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280" y="274638"/>
            <a:ext cx="8363272" cy="1143000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pokračovanie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51980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6448" y="184482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k-SK" sz="17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87624" y="148478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82346" indent="-400050">
              <a:buFont typeface="+mj-lt"/>
              <a:buAutoNum type="romanUcPeriod" startAt="7"/>
            </a:pPr>
            <a:r>
              <a:rPr lang="sk-SK" sz="1700" b="1" dirty="0" smtClean="0">
                <a:solidFill>
                  <a:schemeClr val="accent1"/>
                </a:solidFill>
              </a:rPr>
              <a:t>Hereditárne syndrómy spojené s obličkovými nádormi </a:t>
            </a:r>
          </a:p>
          <a:p>
            <a:pPr marL="482346" indent="-400050">
              <a:buAutoNum type="romanUcPeriod" startAt="9"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482346" indent="-400050">
              <a:buAutoNum type="romanUcPeriod" startAt="9"/>
            </a:pPr>
            <a:endParaRPr lang="sk-SK" sz="1700" b="1" dirty="0">
              <a:solidFill>
                <a:schemeClr val="accent1"/>
              </a:solidFill>
            </a:endParaRPr>
          </a:p>
          <a:p>
            <a:pPr marL="482346" indent="-400050">
              <a:buFont typeface="+mj-lt"/>
              <a:buAutoNum type="romanUcPeriod" startAt="8"/>
            </a:pPr>
            <a:r>
              <a:rPr lang="sk-SK" sz="1700" b="1" dirty="0" smtClean="0">
                <a:solidFill>
                  <a:schemeClr val="accent1"/>
                </a:solidFill>
              </a:rPr>
              <a:t>Zaradenie onkologického pacienta na chronickú dialýzu</a:t>
            </a:r>
          </a:p>
          <a:p>
            <a:pPr marL="450850" indent="354013"/>
            <a:r>
              <a:rPr lang="sk-SK" sz="1700" dirty="0" smtClean="0"/>
              <a:t>Pred zahájením zvážiť stupeň pokročilosti, možnosti liečby,  </a:t>
            </a:r>
          </a:p>
          <a:p>
            <a:pPr marL="450850" indent="0">
              <a:spcBef>
                <a:spcPts val="0"/>
              </a:spcBef>
              <a:buNone/>
            </a:pPr>
            <a:r>
              <a:rPr lang="sk-SK" sz="1700" dirty="0"/>
              <a:t> </a:t>
            </a:r>
            <a:r>
              <a:rPr lang="sk-SK" sz="1700" dirty="0" smtClean="0"/>
              <a:t>     odpoveď na liečbu, kvalita života, výkonnosť</a:t>
            </a:r>
          </a:p>
          <a:p>
            <a:pPr marL="450850" indent="354013"/>
            <a:r>
              <a:rPr lang="sk-SK" sz="1700" dirty="0" smtClean="0"/>
              <a:t>Zdieľané rozhodnutie pacient, rodina, lekár </a:t>
            </a:r>
          </a:p>
          <a:p>
            <a:pPr marL="450850" indent="354013"/>
            <a:r>
              <a:rPr lang="sk-SK" sz="1700" dirty="0" smtClean="0"/>
              <a:t>Ľahké začať ale neľahké liečbu ukončiť</a:t>
            </a:r>
            <a:endParaRPr lang="sk-SK" sz="1700" dirty="0"/>
          </a:p>
          <a:p>
            <a:pPr marL="482346" indent="-400050">
              <a:buAutoNum type="romanUcPeriod" startAt="9"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482346" indent="-400050">
              <a:buAutoNum type="romanUcPeriod" startAt="9"/>
            </a:pPr>
            <a:r>
              <a:rPr lang="sk-SK" sz="1700" b="1" dirty="0" smtClean="0">
                <a:solidFill>
                  <a:schemeClr val="accent1"/>
                </a:solidFill>
              </a:rPr>
              <a:t>Onkologické problémy pred a po transplantácii obličky</a:t>
            </a:r>
          </a:p>
          <a:p>
            <a:pPr marL="450850" indent="354013"/>
            <a:r>
              <a:rPr lang="sk-SK" sz="1700" dirty="0"/>
              <a:t>Aký </a:t>
            </a:r>
            <a:r>
              <a:rPr lang="sk-SK" sz="1700" dirty="0" smtClean="0"/>
              <a:t>je minimálny bezpečný interval od vyliečenia do zaradenia       </a:t>
            </a:r>
          </a:p>
          <a:p>
            <a:pPr marL="450850" indent="0">
              <a:spcBef>
                <a:spcPts val="0"/>
              </a:spcBef>
              <a:buNone/>
            </a:pPr>
            <a:r>
              <a:rPr lang="sk-SK" sz="1700" dirty="0"/>
              <a:t> </a:t>
            </a:r>
            <a:r>
              <a:rPr lang="sk-SK" sz="1700" dirty="0" smtClean="0"/>
              <a:t>     na čakaciu listinu</a:t>
            </a:r>
          </a:p>
          <a:p>
            <a:pPr marL="447675" indent="357188"/>
            <a:r>
              <a:rPr lang="sk-SK" sz="1700" dirty="0" smtClean="0"/>
              <a:t>Ako robiť nádorový skríning pacienta po transplantácii,</a:t>
            </a:r>
          </a:p>
          <a:p>
            <a:pPr marL="447675" indent="0">
              <a:spcBef>
                <a:spcPts val="0"/>
              </a:spcBef>
              <a:buNone/>
            </a:pPr>
            <a:r>
              <a:rPr lang="sk-SK" sz="1700" dirty="0" smtClean="0"/>
              <a:t>      čo s imunosupresiou v prípade výskytu tumoru</a:t>
            </a:r>
            <a:endParaRPr lang="sk-SK" sz="1700" dirty="0"/>
          </a:p>
          <a:p>
            <a:pPr marL="82296" indent="0">
              <a:buNone/>
            </a:pPr>
            <a:endParaRPr lang="sk-SK" sz="1700" dirty="0"/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7800" y="1850921"/>
            <a:ext cx="3920304" cy="3539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sk-SK" sz="1700" dirty="0" smtClean="0"/>
              <a:t>Hippel </a:t>
            </a:r>
            <a:r>
              <a:rPr lang="sk-SK" sz="1700" dirty="0"/>
              <a:t>Lindau, tuberózna skleróza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6309320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  <a:cs typeface="Arial" pitchFamily="34" charset="0"/>
              </a:rPr>
              <a:t>Asch WS, Bia MJ, ACKD 2014,  Scherer JS, Swidler M. ACKD 2014</a:t>
            </a:r>
            <a:endParaRPr lang="sk-SK" sz="1400" b="1" i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dshunnybunny.files.wordpress.com/2012/05/0511-1009-1319-0462_black_and_white_cartoon_of_a_stressed_out_guy_with_the_word_overload_clipart_image.jpg?w=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5583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280" y="557808"/>
            <a:ext cx="8363272" cy="1143000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pokračovanie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6448" y="184482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k-SK" sz="1700" dirty="0"/>
          </a:p>
        </p:txBody>
      </p:sp>
      <p:pic>
        <p:nvPicPr>
          <p:cNvPr id="8194" name="Picture 2" descr="https://farm4.staticflickr.com/3130/3086631025_f0fdf781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r="52110"/>
          <a:stretch/>
        </p:blipFill>
        <p:spPr bwMode="auto">
          <a:xfrm>
            <a:off x="6876256" y="4221088"/>
            <a:ext cx="1713286" cy="24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187624" y="2060848"/>
            <a:ext cx="7498080" cy="266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sk-SK" sz="1900" b="1" dirty="0" smtClean="0">
                <a:solidFill>
                  <a:schemeClr val="accent1"/>
                </a:solidFill>
              </a:rPr>
              <a:t>X.   Nefrotoxicita chemoterapie</a:t>
            </a:r>
          </a:p>
          <a:p>
            <a:pPr marL="82296" indent="0"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sk-SK" sz="1800" b="1" dirty="0" smtClean="0">
                <a:solidFill>
                  <a:schemeClr val="accent1"/>
                </a:solidFill>
              </a:rPr>
              <a:t>XI.  Optimálna </a:t>
            </a:r>
            <a:r>
              <a:rPr lang="sk-SK" sz="1800" b="1" dirty="0">
                <a:solidFill>
                  <a:schemeClr val="accent1"/>
                </a:solidFill>
              </a:rPr>
              <a:t>metóda monitorovania obličkových ff</a:t>
            </a:r>
          </a:p>
          <a:p>
            <a:pPr marL="82296" indent="0">
              <a:buNone/>
            </a:pPr>
            <a:r>
              <a:rPr lang="sk-SK" sz="1800" b="1" dirty="0" smtClean="0">
                <a:solidFill>
                  <a:schemeClr val="accent1"/>
                </a:solidFill>
              </a:rPr>
              <a:t>       </a:t>
            </a:r>
            <a:r>
              <a:rPr lang="sk-SK" sz="1800" dirty="0" smtClean="0"/>
              <a:t>eGFR</a:t>
            </a:r>
            <a:r>
              <a:rPr lang="sk-SK" sz="1800" dirty="0"/>
              <a:t>, meraný </a:t>
            </a:r>
            <a:r>
              <a:rPr lang="sk-SK" sz="1800" dirty="0" smtClean="0"/>
              <a:t>klírens kreatinínu, rádioizotopy</a:t>
            </a:r>
            <a:r>
              <a:rPr lang="sk-SK" sz="1800" dirty="0"/>
              <a:t>...</a:t>
            </a:r>
          </a:p>
          <a:p>
            <a:pPr marL="82296" indent="0">
              <a:buNone/>
            </a:pPr>
            <a:endParaRPr lang="sk-SK" sz="18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sk-SK" sz="1800" b="1" dirty="0" smtClean="0">
                <a:solidFill>
                  <a:schemeClr val="accent1"/>
                </a:solidFill>
              </a:rPr>
              <a:t>XI.   Modifikácia dávkovania chemoterapie u pacientov                      </a:t>
            </a:r>
          </a:p>
          <a:p>
            <a:pPr marL="82296" indent="0">
              <a:buNone/>
            </a:pPr>
            <a:r>
              <a:rPr lang="sk-SK" sz="1800" b="1" dirty="0">
                <a:solidFill>
                  <a:schemeClr val="accent1"/>
                </a:solidFill>
              </a:rPr>
              <a:t> </a:t>
            </a:r>
            <a:r>
              <a:rPr lang="sk-SK" sz="1800" b="1" dirty="0" smtClean="0">
                <a:solidFill>
                  <a:schemeClr val="accent1"/>
                </a:solidFill>
              </a:rPr>
              <a:t>      s chronickým ochorením obličiek, osobitne G5D</a:t>
            </a: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7280" y="557808"/>
            <a:ext cx="8363272" cy="1143000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pokračovanie</a:t>
            </a:r>
            <a:endParaRPr lang="sk-SK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6448" y="184482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k-SK" sz="1700" dirty="0"/>
          </a:p>
        </p:txBody>
      </p:sp>
      <p:pic>
        <p:nvPicPr>
          <p:cNvPr id="8194" name="Picture 2" descr="https://farm4.staticflickr.com/3130/3086631025_f0fdf781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r="52110"/>
          <a:stretch/>
        </p:blipFill>
        <p:spPr bwMode="auto">
          <a:xfrm>
            <a:off x="6876256" y="4221088"/>
            <a:ext cx="1713286" cy="24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187624" y="2060848"/>
            <a:ext cx="7498080" cy="266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sk-SK" sz="1900" b="1" dirty="0" smtClean="0">
                <a:solidFill>
                  <a:srgbClr val="C00000"/>
                </a:solidFill>
              </a:rPr>
              <a:t>X.   Nefrotoxicita chemoterapie</a:t>
            </a:r>
          </a:p>
          <a:p>
            <a:pPr marL="82296" indent="0"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sk-SK" sz="1800" b="1" dirty="0" smtClean="0">
                <a:solidFill>
                  <a:schemeClr val="accent1"/>
                </a:solidFill>
              </a:rPr>
              <a:t>XI.  Optimálna </a:t>
            </a:r>
            <a:r>
              <a:rPr lang="sk-SK" sz="1800" b="1" dirty="0">
                <a:solidFill>
                  <a:schemeClr val="accent1"/>
                </a:solidFill>
              </a:rPr>
              <a:t>metóda monitorovania obličkových ff</a:t>
            </a:r>
          </a:p>
          <a:p>
            <a:pPr marL="82296" indent="0">
              <a:buNone/>
            </a:pPr>
            <a:r>
              <a:rPr lang="sk-SK" sz="1800" b="1" dirty="0" smtClean="0">
                <a:solidFill>
                  <a:schemeClr val="accent1"/>
                </a:solidFill>
              </a:rPr>
              <a:t>       </a:t>
            </a:r>
            <a:r>
              <a:rPr lang="sk-SK" sz="1800" dirty="0" smtClean="0"/>
              <a:t>eGFR</a:t>
            </a:r>
            <a:r>
              <a:rPr lang="sk-SK" sz="1800" dirty="0"/>
              <a:t>, meraný </a:t>
            </a:r>
            <a:r>
              <a:rPr lang="sk-SK" sz="1800" dirty="0" smtClean="0"/>
              <a:t>klírens kreatinínu, rádioizotopy</a:t>
            </a:r>
            <a:r>
              <a:rPr lang="sk-SK" sz="1800" dirty="0"/>
              <a:t>...</a:t>
            </a:r>
          </a:p>
          <a:p>
            <a:pPr marL="82296" indent="0">
              <a:buNone/>
            </a:pPr>
            <a:endParaRPr lang="sk-SK" sz="18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sk-SK" sz="1800" b="1" dirty="0" smtClean="0">
                <a:solidFill>
                  <a:schemeClr val="accent1"/>
                </a:solidFill>
              </a:rPr>
              <a:t>XI.   Modifikácia dávkovania chemoterapie u pacientov                      </a:t>
            </a:r>
          </a:p>
          <a:p>
            <a:pPr marL="82296" indent="0">
              <a:buNone/>
            </a:pPr>
            <a:r>
              <a:rPr lang="sk-SK" sz="1800" b="1" dirty="0">
                <a:solidFill>
                  <a:schemeClr val="accent1"/>
                </a:solidFill>
              </a:rPr>
              <a:t> </a:t>
            </a:r>
            <a:r>
              <a:rPr lang="sk-SK" sz="1800" b="1" dirty="0" smtClean="0">
                <a:solidFill>
                  <a:schemeClr val="accent1"/>
                </a:solidFill>
              </a:rPr>
              <a:t>      s chronickým ochorením obličiek, osobitne G5D</a:t>
            </a: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 smtClean="0">
              <a:solidFill>
                <a:schemeClr val="accent1"/>
              </a:solidFill>
            </a:endParaRPr>
          </a:p>
          <a:p>
            <a:pPr marL="82296" indent="0">
              <a:buFont typeface="Wingdings 2"/>
              <a:buNone/>
            </a:pPr>
            <a:endParaRPr lang="sk-SK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Nefrotoxicita chemoterapie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96752"/>
            <a:ext cx="7498080" cy="48006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Chemoterapia môže postihovať všetky štruktúry obličky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 (glomeruly, tubuly, interstícium, mikrovaskulatúru)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05100"/>
            <a:ext cx="5057775" cy="3676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7664" y="2852936"/>
            <a:ext cx="4464496" cy="1170131"/>
            <a:chOff x="1547664" y="2852936"/>
            <a:chExt cx="4464496" cy="1170131"/>
          </a:xfrm>
        </p:grpSpPr>
        <p:sp>
          <p:nvSpPr>
            <p:cNvPr id="6" name="Ovál 5"/>
            <p:cNvSpPr/>
            <p:nvPr/>
          </p:nvSpPr>
          <p:spPr>
            <a:xfrm>
              <a:off x="4788024" y="2852936"/>
              <a:ext cx="1224136" cy="115212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1547664" y="306896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Cieľ 1. </a:t>
              </a:r>
              <a:r>
                <a:rPr lang="sk-SK" sz="2800" b="1" dirty="0" err="1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glomerulus</a:t>
              </a:r>
              <a:endParaRPr lang="sk-SK" sz="2800" b="1" dirty="0">
                <a:solidFill>
                  <a:srgbClr val="006666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8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85800"/>
            <a:ext cx="7498080" cy="11430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sk-SK" sz="3200" dirty="0" smtClean="0"/>
              <a:t>Poškodenie glomerulu:    </a:t>
            </a:r>
            <a:br>
              <a:rPr lang="sk-SK" sz="3200" dirty="0" smtClean="0"/>
            </a:br>
            <a:r>
              <a:rPr lang="sk-SK" sz="3200" dirty="0" smtClean="0"/>
              <a:t>  </a:t>
            </a:r>
            <a:r>
              <a:rPr lang="sk-SK" sz="2600" dirty="0" smtClean="0"/>
              <a:t>1. mikroalbuminúria</a:t>
            </a:r>
            <a:r>
              <a:rPr lang="sk-SK" sz="2600" dirty="0"/>
              <a:t> –</a:t>
            </a:r>
            <a:r>
              <a:rPr lang="sk-SK" sz="2600" dirty="0" smtClean="0"/>
              <a:t> zjavná proteinúria                           </a:t>
            </a:r>
            <a:br>
              <a:rPr lang="sk-SK" sz="2600" dirty="0" smtClean="0"/>
            </a:br>
            <a:r>
              <a:rPr lang="sk-SK" sz="2600" dirty="0" smtClean="0"/>
              <a:t>   – rozvinutá trombotická mikroangiopatia</a:t>
            </a:r>
            <a:endParaRPr lang="sk-SK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800600"/>
          </a:xfrm>
        </p:spPr>
        <p:txBody>
          <a:bodyPr>
            <a:normAutofit/>
          </a:bodyPr>
          <a:lstStyle/>
          <a:p>
            <a:r>
              <a:rPr lang="sk-SK" sz="1900" b="1" dirty="0" smtClean="0"/>
              <a:t>Cielené molekuly</a:t>
            </a:r>
          </a:p>
          <a:p>
            <a:r>
              <a:rPr lang="sk-SK" sz="1900" b="1" dirty="0" smtClean="0"/>
              <a:t>Klasická chemoterapia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sk-SK" sz="1800" b="1" i="1" dirty="0" smtClean="0">
                <a:solidFill>
                  <a:srgbClr val="C00000"/>
                </a:solidFill>
              </a:rPr>
              <a:t>Cielené molekuly </a:t>
            </a:r>
            <a:r>
              <a:rPr lang="sk-SK" sz="1800" dirty="0" smtClean="0"/>
              <a:t>– inhibítory VEGF, ktoré zasahujú do </a:t>
            </a:r>
            <a:r>
              <a:rPr lang="sk-SK" sz="1800" dirty="0"/>
              <a:t>patologickej angiogenézy </a:t>
            </a:r>
            <a:r>
              <a:rPr lang="sk-SK" sz="1800" dirty="0" smtClean="0"/>
              <a:t>a tým obmedzujú rast tumoru:</a:t>
            </a:r>
            <a:endParaRPr lang="sk-SK" sz="1800" dirty="0"/>
          </a:p>
          <a:p>
            <a:pPr>
              <a:spcBef>
                <a:spcPts val="1200"/>
              </a:spcBef>
            </a:pPr>
            <a:r>
              <a:rPr lang="sk-SK" sz="1800" dirty="0" smtClean="0"/>
              <a:t>monoklonová </a:t>
            </a:r>
            <a:r>
              <a:rPr lang="sk-SK" sz="1800" dirty="0"/>
              <a:t>protilátka bevacizumab, ktorá sa viaže na cirkulujúci VEGF a bráni aktivácii VEGF </a:t>
            </a:r>
            <a:r>
              <a:rPr lang="sk-SK" sz="1800" dirty="0" smtClean="0"/>
              <a:t>receptora </a:t>
            </a:r>
            <a:r>
              <a:rPr lang="sk-SK" sz="1800" dirty="0"/>
              <a:t>(VEGFR)</a:t>
            </a:r>
          </a:p>
          <a:p>
            <a:r>
              <a:rPr lang="sk-SK" sz="1800" dirty="0"/>
              <a:t>malé molekuly – inhibítory </a:t>
            </a:r>
            <a:r>
              <a:rPr lang="sk-SK" sz="1800" dirty="0" smtClean="0"/>
              <a:t>tyrozínkinázy sunitinib </a:t>
            </a:r>
            <a:r>
              <a:rPr lang="sk-SK" sz="1800" dirty="0"/>
              <a:t>a sorafenib,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    ktoré blokujú intracelulárnu doménu VEGFR</a:t>
            </a:r>
          </a:p>
          <a:p>
            <a:r>
              <a:rPr lang="sk-SK" sz="1800" dirty="0" smtClean="0"/>
              <a:t>Inhibítory mTOR </a:t>
            </a:r>
            <a:r>
              <a:rPr lang="sk-SK" sz="1800" dirty="0"/>
              <a:t>(temsirolimus, </a:t>
            </a:r>
            <a:r>
              <a:rPr lang="sk-SK" sz="1800" dirty="0" smtClean="0"/>
              <a:t>everolimus, sirolimus)</a:t>
            </a:r>
            <a:endParaRPr lang="sk-SK" sz="1800" dirty="0"/>
          </a:p>
          <a:p>
            <a:pPr marL="82296" indent="0">
              <a:buNone/>
            </a:pPr>
            <a:r>
              <a:rPr lang="sk-SK" sz="1800" dirty="0" smtClean="0"/>
              <a:t> </a:t>
            </a:r>
            <a:endParaRPr lang="sk-SK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607529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, Eremina V a spol., NEJM 2008, </a:t>
            </a:r>
            <a:r>
              <a:rPr lang="sk-SK" sz="1400" b="1" i="1" dirty="0">
                <a:latin typeface="Arial Narrow" pitchFamily="34" charset="0"/>
              </a:rPr>
              <a:t>Izzedine MH a spol., Eur J Cancer 2010, Yeh J a spol., Ann Pharmacoter 2010, Lameire N, Clin Kidney J 2013</a:t>
            </a:r>
          </a:p>
          <a:p>
            <a:r>
              <a:rPr lang="sk-SK" sz="1400" b="1" i="1" dirty="0" smtClean="0">
                <a:latin typeface="Arial Narrow" pitchFamily="34" charset="0"/>
              </a:rPr>
              <a:t> </a:t>
            </a:r>
            <a:endParaRPr lang="sk-SK" sz="1400" b="1" i="1" dirty="0">
              <a:latin typeface="Arial Narrow" pitchFamily="34" charset="0"/>
            </a:endParaRPr>
          </a:p>
          <a:p>
            <a:endParaRPr lang="sk-SK" sz="1400" b="1" i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456837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 smtClean="0">
                <a:latin typeface="Arial" pitchFamily="34" charset="0"/>
                <a:cs typeface="Arial" pitchFamily="34" charset="0"/>
              </a:rPr>
              <a:t>VEGF – vascular endothelial growth factor</a:t>
            </a:r>
          </a:p>
          <a:p>
            <a:r>
              <a:rPr lang="sk-SK" sz="1300" b="1" dirty="0" smtClean="0">
                <a:latin typeface="Arial" pitchFamily="34" charset="0"/>
                <a:cs typeface="Arial" pitchFamily="34" charset="0"/>
              </a:rPr>
              <a:t>mTOR – mamalian target of rapamycine</a:t>
            </a:r>
            <a:endParaRPr lang="sk-SK" sz="1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57808"/>
            <a:ext cx="7498080" cy="1143000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 Cielené </a:t>
            </a:r>
            <a:r>
              <a:rPr lang="sk-SK" sz="3200" dirty="0"/>
              <a:t>molekuly</a:t>
            </a:r>
            <a:br>
              <a:rPr lang="sk-SK" sz="3200" dirty="0"/>
            </a:br>
            <a:r>
              <a:rPr lang="sk-SK" sz="3200" dirty="0" smtClean="0"/>
              <a:t> a </a:t>
            </a:r>
            <a:r>
              <a:rPr lang="sk-SK" sz="3200" dirty="0"/>
              <a:t>trombotická mikroangiopatia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7848000" cy="3096000"/>
          </a:xfrm>
          <a:pattFill prst="trellis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marL="82296" indent="0">
              <a:buNone/>
            </a:pPr>
            <a:r>
              <a:rPr lang="sk-SK" sz="1700" b="1" dirty="0"/>
              <a:t>Bevacizumab (mAb anti-VEGF</a:t>
            </a:r>
            <a:r>
              <a:rPr lang="sk-SK" sz="1700" b="1" dirty="0" smtClean="0"/>
              <a:t>)</a:t>
            </a:r>
            <a:endParaRPr lang="sk-SK" sz="1700" b="1" dirty="0"/>
          </a:p>
          <a:p>
            <a:r>
              <a:rPr lang="sk-SK" sz="1700" dirty="0" smtClean="0"/>
              <a:t>Liečba kolorektálneho ca,  nemalobunkového pľúcneho, prsníka a obličiek</a:t>
            </a:r>
          </a:p>
          <a:p>
            <a:r>
              <a:rPr lang="sk-SK" sz="1700" dirty="0" smtClean="0"/>
              <a:t>Mierna </a:t>
            </a:r>
            <a:r>
              <a:rPr lang="sk-SK" sz="1700" b="1" dirty="0"/>
              <a:t>proteinúria</a:t>
            </a:r>
            <a:r>
              <a:rPr lang="sk-SK" sz="1700" dirty="0"/>
              <a:t> </a:t>
            </a:r>
            <a:r>
              <a:rPr lang="sk-SK" sz="1700" dirty="0" smtClean="0"/>
              <a:t>u 20-60% liečených                                                           </a:t>
            </a:r>
            <a:r>
              <a:rPr lang="sk-SK" sz="1700" dirty="0"/>
              <a:t>KVP &gt; 3,5 g/dU alebo </a:t>
            </a:r>
            <a:r>
              <a:rPr lang="sk-SK" sz="1700" dirty="0" smtClean="0"/>
              <a:t>nefrotický syndróm  </a:t>
            </a:r>
            <a:r>
              <a:rPr lang="sk-SK" sz="1700" dirty="0"/>
              <a:t>&lt; 2</a:t>
            </a:r>
            <a:r>
              <a:rPr lang="sk-SK" sz="1700" dirty="0" smtClean="0"/>
              <a:t>% liečených</a:t>
            </a:r>
            <a:endParaRPr lang="sk-SK" sz="1700" dirty="0"/>
          </a:p>
          <a:p>
            <a:r>
              <a:rPr lang="sk-SK" sz="1700" dirty="0"/>
              <a:t>Obličkové nálezy vznikajú </a:t>
            </a:r>
            <a:r>
              <a:rPr lang="sk-SK" sz="1700" dirty="0" smtClean="0"/>
              <a:t>aj 17 mes. </a:t>
            </a:r>
            <a:r>
              <a:rPr lang="sk-SK" sz="1700" dirty="0"/>
              <a:t>od expozície</a:t>
            </a:r>
          </a:p>
          <a:p>
            <a:r>
              <a:rPr lang="sk-SK" sz="1700" b="1" dirty="0" smtClean="0"/>
              <a:t>Hypertenzia </a:t>
            </a:r>
            <a:r>
              <a:rPr lang="sk-SK" sz="1700" dirty="0" smtClean="0"/>
              <a:t>– vedľajší účinok aj biomarker,  jej </a:t>
            </a:r>
            <a:r>
              <a:rPr lang="sk-SK" sz="1700" dirty="0"/>
              <a:t>vznik predpovedá lepšiu odpoveď </a:t>
            </a:r>
            <a:r>
              <a:rPr lang="sk-SK" sz="1700" dirty="0" smtClean="0"/>
              <a:t>na liečbu</a:t>
            </a:r>
          </a:p>
          <a:p>
            <a:r>
              <a:rPr lang="sk-SK" sz="1700" dirty="0" smtClean="0"/>
              <a:t>Plne vyvinutá TMA</a:t>
            </a:r>
            <a:r>
              <a:rPr lang="sk-SK" sz="1700" dirty="0"/>
              <a:t>: mikroangiopatická hemolytická anémia,  trombocytopénia, hypertenzia, AKI s </a:t>
            </a:r>
            <a:r>
              <a:rPr lang="sk-SK" sz="1700" dirty="0" smtClean="0"/>
              <a:t>hematúriou </a:t>
            </a:r>
            <a:r>
              <a:rPr lang="sk-SK" sz="1700" dirty="0"/>
              <a:t>a </a:t>
            </a:r>
            <a:r>
              <a:rPr lang="sk-SK" sz="1700" dirty="0" smtClean="0"/>
              <a:t>proteinúriou                </a:t>
            </a:r>
            <a:endParaRPr lang="sk-SK" sz="17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40" y="5085184"/>
            <a:ext cx="1656000" cy="124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787261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, Eremina V a spol., NEJM 2008, </a:t>
            </a:r>
            <a:r>
              <a:rPr lang="sk-SK" sz="1400" b="1" i="1" dirty="0">
                <a:latin typeface="Arial Narrow" pitchFamily="34" charset="0"/>
              </a:rPr>
              <a:t>Izzedine MH a spol., Eur J Cancer 2010, Yeh J a spol., Ann Pharmacoter 2010 </a:t>
            </a:r>
          </a:p>
          <a:p>
            <a:endParaRPr lang="sk-SK" sz="1400" b="1" i="1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r="36772"/>
          <a:stretch/>
        </p:blipFill>
        <p:spPr>
          <a:xfrm rot="880707">
            <a:off x="7497951" y="114946"/>
            <a:ext cx="745752" cy="14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98080" cy="1143000"/>
          </a:xfrm>
        </p:spPr>
        <p:txBody>
          <a:bodyPr anchor="ctr">
            <a:noAutofit/>
          </a:bodyPr>
          <a:lstStyle/>
          <a:p>
            <a:r>
              <a:rPr lang="sk-SK" sz="3200" dirty="0"/>
              <a:t>Klasická chemoterapia </a:t>
            </a:r>
            <a:br>
              <a:rPr lang="sk-SK" sz="3200" dirty="0"/>
            </a:br>
            <a:r>
              <a:rPr lang="sk-SK" sz="3200" dirty="0"/>
              <a:t>a trombotická mikroangiopatia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88000"/>
          </a:xfrm>
          <a:pattFill prst="trellis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tIns="180000">
            <a:normAutofit/>
          </a:bodyPr>
          <a:lstStyle/>
          <a:p>
            <a:pPr marL="82296" indent="0">
              <a:buNone/>
            </a:pPr>
            <a:r>
              <a:rPr lang="sk-SK" sz="1600" b="1" dirty="0" smtClean="0"/>
              <a:t>Gemcitabín </a:t>
            </a:r>
            <a:r>
              <a:rPr lang="sk-SK" sz="1600" dirty="0" smtClean="0"/>
              <a:t>(antagonista pyrimidínov)</a:t>
            </a:r>
          </a:p>
          <a:p>
            <a:r>
              <a:rPr lang="sk-SK" sz="1600" dirty="0" smtClean="0"/>
              <a:t>Liečba karcinómov plúc, pankreasu, močového mechúra a prsníka</a:t>
            </a:r>
          </a:p>
          <a:p>
            <a:r>
              <a:rPr lang="sk-SK" sz="1600" dirty="0" smtClean="0">
                <a:cs typeface="Arial"/>
              </a:rPr>
              <a:t>Hematúria</a:t>
            </a:r>
            <a:r>
              <a:rPr lang="sk-SK" sz="1600" dirty="0">
                <a:cs typeface="Arial"/>
              </a:rPr>
              <a:t>,  </a:t>
            </a:r>
            <a:r>
              <a:rPr lang="sk-SK" sz="1600" dirty="0" smtClean="0">
                <a:cs typeface="Arial"/>
              </a:rPr>
              <a:t>proteinúria: 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 50% liečených </a:t>
            </a:r>
          </a:p>
          <a:p>
            <a:r>
              <a:rPr lang="sk-SK" sz="1600" dirty="0"/>
              <a:t>Klasická TMA: hemolytická anémia, trobocytopénia,  </a:t>
            </a:r>
            <a:r>
              <a:rPr lang="sk-SK" sz="1600" dirty="0">
                <a:cs typeface="Arial"/>
              </a:rPr>
              <a:t>↑ LDH, </a:t>
            </a:r>
            <a:r>
              <a:rPr lang="sk-SK" sz="1600" dirty="0"/>
              <a:t>AKI</a:t>
            </a:r>
          </a:p>
          <a:p>
            <a:r>
              <a:rPr lang="sk-SK" sz="1600" dirty="0" smtClean="0"/>
              <a:t>Ischemické kožné lézie, edémy,  kongestívne srdcové zlyhanie</a:t>
            </a:r>
          </a:p>
          <a:p>
            <a:endParaRPr lang="sk-SK" sz="1600" dirty="0" smtClean="0">
              <a:cs typeface="Arial"/>
            </a:endParaRPr>
          </a:p>
          <a:p>
            <a:pPr marL="82296" indent="0">
              <a:buNone/>
            </a:pPr>
            <a:endParaRPr lang="sk-SK" sz="1600" dirty="0" smtClean="0"/>
          </a:p>
          <a:p>
            <a:endParaRPr lang="sk-SK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093296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, Eremina V a spol., NEJM 2008,  Glezerman Clin </a:t>
            </a:r>
            <a:r>
              <a:rPr lang="sk-SK" sz="1400" b="1" i="1" dirty="0" err="1" smtClean="0">
                <a:latin typeface="Arial Narrow" pitchFamily="34" charset="0"/>
              </a:rPr>
              <a:t>Nephrol</a:t>
            </a:r>
            <a:r>
              <a:rPr lang="sk-SK" sz="1400" b="1" i="1" dirty="0" smtClean="0">
                <a:latin typeface="Arial Narrow" pitchFamily="34" charset="0"/>
              </a:rPr>
              <a:t> 2009, </a:t>
            </a:r>
            <a:r>
              <a:rPr lang="sk-SK" sz="1400" b="1" i="1" dirty="0" err="1">
                <a:latin typeface="Arial Narrow" pitchFamily="34" charset="0"/>
              </a:rPr>
              <a:t>Groff</a:t>
            </a:r>
            <a:r>
              <a:rPr lang="sk-SK" sz="1400" b="1" i="1" dirty="0">
                <a:latin typeface="Arial Narrow" pitchFamily="34" charset="0"/>
              </a:rPr>
              <a:t> JA a spol., Am J </a:t>
            </a:r>
            <a:r>
              <a:rPr lang="sk-SK" sz="1400" b="1" i="1" dirty="0" err="1">
                <a:latin typeface="Arial Narrow" pitchFamily="34" charset="0"/>
              </a:rPr>
              <a:t>Kidney</a:t>
            </a:r>
            <a:r>
              <a:rPr lang="sk-SK" sz="1400" b="1" i="1" dirty="0">
                <a:latin typeface="Arial Narrow" pitchFamily="34" charset="0"/>
              </a:rPr>
              <a:t> </a:t>
            </a:r>
            <a:r>
              <a:rPr lang="sk-SK" sz="1400" b="1" i="1" dirty="0" err="1">
                <a:latin typeface="Arial Narrow" pitchFamily="34" charset="0"/>
              </a:rPr>
              <a:t>Dis</a:t>
            </a:r>
            <a:r>
              <a:rPr lang="sk-SK" sz="1400" b="1" i="1" dirty="0">
                <a:latin typeface="Arial Narrow" pitchFamily="34" charset="0"/>
              </a:rPr>
              <a:t> 1997</a:t>
            </a:r>
          </a:p>
          <a:p>
            <a:endParaRPr lang="sk-SK" sz="1400" b="1" i="1" dirty="0">
              <a:latin typeface="Arial Narrow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66408" y="3717032"/>
            <a:ext cx="7498080" cy="2088000"/>
          </a:xfrm>
          <a:prstGeom prst="rect">
            <a:avLst/>
          </a:prstGeom>
          <a:pattFill prst="trellis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txBody>
          <a:bodyPr tIns="72000">
            <a:normAutofit/>
          </a:bodyPr>
          <a:lstStyle>
            <a:lvl1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600" b="1"/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  <a:extLst/>
          </a:lstStyle>
          <a:p>
            <a:r>
              <a:rPr lang="sk-SK" dirty="0"/>
              <a:t>Mitomicín C </a:t>
            </a:r>
            <a:r>
              <a:rPr lang="sk-SK" b="0" dirty="0" smtClean="0"/>
              <a:t>(antibiotikum </a:t>
            </a:r>
            <a:r>
              <a:rPr lang="sk-SK" b="0" dirty="0"/>
              <a:t>s </a:t>
            </a:r>
            <a:r>
              <a:rPr lang="sk-SK" b="0" dirty="0" smtClean="0"/>
              <a:t>protinádorovým </a:t>
            </a:r>
            <a:r>
              <a:rPr lang="sk-SK" b="0" dirty="0"/>
              <a:t>účinkom)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TTP-HUS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Obvykle po 6 </a:t>
            </a:r>
            <a:r>
              <a:rPr lang="sk-SK" b="0" dirty="0" smtClean="0"/>
              <a:t>mes. </a:t>
            </a:r>
            <a:r>
              <a:rPr lang="sk-SK" b="0" dirty="0"/>
              <a:t>liečby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Pomaly </a:t>
            </a:r>
            <a:r>
              <a:rPr lang="sk-SK" b="0" dirty="0" err="1"/>
              <a:t>progredujúce</a:t>
            </a:r>
            <a:r>
              <a:rPr lang="sk-SK" b="0" dirty="0"/>
              <a:t> </a:t>
            </a:r>
            <a:r>
              <a:rPr lang="sk-SK" b="0" dirty="0" err="1"/>
              <a:t>renálne</a:t>
            </a:r>
            <a:r>
              <a:rPr lang="sk-SK" b="0" dirty="0"/>
              <a:t> zlyhanie, hypertenzia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Vzťahuje sa na kumulatívnu dávku</a:t>
            </a:r>
          </a:p>
          <a:p>
            <a:pPr marL="365760" indent="-283464">
              <a:buFont typeface="Wingdings 2"/>
              <a:buChar char=""/>
            </a:pPr>
            <a:r>
              <a:rPr lang="sk-SK" b="0" dirty="0"/>
              <a:t>Priaznivý efekt PF, IA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6660232" y="3311911"/>
            <a:ext cx="2248586" cy="27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162" y="198884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dirty="0" smtClean="0"/>
              <a:t>4684 dospelých pacientov liečených v 15 francúzskych onkologických centrách:</a:t>
            </a:r>
          </a:p>
          <a:p>
            <a:r>
              <a:rPr lang="sk-SK" sz="1800" dirty="0" smtClean="0"/>
              <a:t>60% malo biochemický dôkaz porušenej funkcie obličiek</a:t>
            </a:r>
          </a:p>
          <a:p>
            <a:r>
              <a:rPr lang="sk-SK" sz="1800" dirty="0" smtClean="0"/>
              <a:t>80% dostávalo minimálne 1 liek vyžadujúci korekciu dávky podľa RF</a:t>
            </a:r>
          </a:p>
          <a:p>
            <a:r>
              <a:rPr lang="sk-SK" sz="1800" dirty="0" smtClean="0"/>
              <a:t>80% dostávalo minimálne 1 potenciálne nefrotoxický liek</a:t>
            </a:r>
            <a:endParaRPr lang="sk-SK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628957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 sz="1400" b="1" i="1"/>
            </a:lvl1pPr>
          </a:lstStyle>
          <a:p>
            <a:r>
              <a:rPr lang="sk-SK" dirty="0"/>
              <a:t>Launay-Vacher V. </a:t>
            </a:r>
            <a:r>
              <a:rPr lang="sk-SK" dirty="0" err="1"/>
              <a:t>Semin</a:t>
            </a:r>
            <a:r>
              <a:rPr lang="sk-SK" dirty="0"/>
              <a:t> Nephrol 2010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lum bright="20000" contrast="40000"/>
          </a:blip>
          <a:srcRect t="1" r="1546" b="4933"/>
          <a:stretch/>
        </p:blipFill>
        <p:spPr>
          <a:xfrm>
            <a:off x="1043608" y="332656"/>
            <a:ext cx="7231225" cy="1100170"/>
          </a:xfrm>
          <a:prstGeom prst="rect">
            <a:avLst/>
          </a:prstGeom>
          <a:ln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5292080" y="16335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err="1"/>
              <a:t>Launay-Vacher</a:t>
            </a:r>
            <a:r>
              <a:rPr lang="sk-SK" sz="1400" b="1" i="1" dirty="0"/>
              <a:t> V. </a:t>
            </a:r>
            <a:r>
              <a:rPr lang="sk-SK" sz="1400" b="1" i="1" dirty="0" smtClean="0"/>
              <a:t>a </a:t>
            </a:r>
            <a:r>
              <a:rPr lang="sk-SK" sz="1400" b="1" i="1" dirty="0" err="1" smtClean="0"/>
              <a:t>spol</a:t>
            </a:r>
            <a:r>
              <a:rPr lang="sk-SK" sz="1400" b="1" i="1" dirty="0" smtClean="0"/>
              <a:t>, </a:t>
            </a:r>
            <a:r>
              <a:rPr lang="sk-SK" sz="1400" b="1" i="1" dirty="0" err="1" smtClean="0"/>
              <a:t>Cancer</a:t>
            </a:r>
            <a:r>
              <a:rPr lang="sk-SK" sz="1400" b="1" i="1" dirty="0" smtClean="0"/>
              <a:t> 2007</a:t>
            </a:r>
            <a:endParaRPr lang="sk-SK" sz="1400" b="1" i="1" dirty="0"/>
          </a:p>
          <a:p>
            <a:endParaRPr lang="sk-SK" sz="1400" b="1" i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187624" y="4437112"/>
            <a:ext cx="7884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Dvojročné prežívanie onkologických pacientov s CKD je signifikantne</a:t>
            </a:r>
            <a:r>
              <a:rPr lang="sk-SK" b="1" dirty="0" smtClean="0">
                <a:latin typeface="Arial"/>
                <a:cs typeface="Arial"/>
              </a:rPr>
              <a:t> znížené</a:t>
            </a:r>
            <a:r>
              <a:rPr lang="sk-SK" b="1" dirty="0" smtClean="0"/>
              <a:t> v porovnaní s obecnou populáciou s CKD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</a:pPr>
            <a:r>
              <a:rPr lang="sk-SK" dirty="0" smtClean="0"/>
              <a:t>Možné </a:t>
            </a:r>
            <a:r>
              <a:rPr lang="sk-SK" dirty="0"/>
              <a:t>vysvetlenie:</a:t>
            </a:r>
          </a:p>
          <a:p>
            <a:pPr marL="365125" indent="-187325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sk-SK" dirty="0" smtClean="0"/>
              <a:t> KV </a:t>
            </a:r>
            <a:r>
              <a:rPr lang="sk-SK" dirty="0"/>
              <a:t>komplikácie spojené s CKD? </a:t>
            </a:r>
          </a:p>
          <a:p>
            <a:pPr marL="365125" indent="-187325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sk-SK" dirty="0" smtClean="0"/>
              <a:t> neprimerané prispôsobenie dávky chemoterapie?</a:t>
            </a:r>
            <a:endParaRPr lang="sk-SK" dirty="0"/>
          </a:p>
        </p:txBody>
      </p:sp>
      <p:sp>
        <p:nvSpPr>
          <p:cNvPr id="10" name="Rounded Rectangle 9"/>
          <p:cNvSpPr/>
          <p:nvPr/>
        </p:nvSpPr>
        <p:spPr>
          <a:xfrm>
            <a:off x="1187624" y="1124744"/>
            <a:ext cx="5616000" cy="288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" name="Group 4"/>
          <p:cNvGrpSpPr/>
          <p:nvPr/>
        </p:nvGrpSpPr>
        <p:grpSpPr>
          <a:xfrm>
            <a:off x="1187624" y="3933056"/>
            <a:ext cx="4288520" cy="405292"/>
            <a:chOff x="1187624" y="4137056"/>
            <a:chExt cx="4288520" cy="405292"/>
          </a:xfrm>
        </p:grpSpPr>
        <p:sp>
          <p:nvSpPr>
            <p:cNvPr id="9" name="BlokTextu 8"/>
            <p:cNvSpPr txBox="1"/>
            <p:nvPr/>
          </p:nvSpPr>
          <p:spPr>
            <a:xfrm>
              <a:off x="1187624" y="4173016"/>
              <a:ext cx="4288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/>
                <a:t>IRMA II</a:t>
              </a:r>
              <a:endParaRPr lang="sk-SK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87624" y="4137056"/>
              <a:ext cx="1007839" cy="396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3160" y="6525344"/>
            <a:ext cx="2574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CKD – chronic kidney disease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4" y="3861048"/>
            <a:ext cx="403200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1547664" y="2060848"/>
            <a:ext cx="6769249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08" y="701824"/>
            <a:ext cx="7498080" cy="1143000"/>
          </a:xfrm>
        </p:spPr>
        <p:txBody>
          <a:bodyPr anchor="ctr">
            <a:noAutofit/>
          </a:bodyPr>
          <a:lstStyle/>
          <a:p>
            <a:r>
              <a:rPr lang="sk-SK" sz="3200" dirty="0"/>
              <a:t>Poškodenie glomerulu: </a:t>
            </a:r>
            <a:br>
              <a:rPr lang="sk-SK" sz="3200" dirty="0"/>
            </a:br>
            <a:r>
              <a:rPr lang="sk-SK" sz="3200" dirty="0" smtClean="0"/>
              <a:t>   </a:t>
            </a:r>
            <a:r>
              <a:rPr lang="sk-SK" sz="2600" dirty="0" smtClean="0"/>
              <a:t>2</a:t>
            </a:r>
            <a:r>
              <a:rPr lang="sk-SK" sz="2600" dirty="0"/>
              <a:t>. Podocytopatie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472" y="2228800"/>
            <a:ext cx="7498080" cy="4800600"/>
          </a:xfrm>
        </p:spPr>
        <p:txBody>
          <a:bodyPr tIns="108000">
            <a:normAutofit/>
          </a:bodyPr>
          <a:lstStyle/>
          <a:p>
            <a:pPr marL="82296" indent="0">
              <a:buNone/>
            </a:pPr>
            <a:r>
              <a:rPr lang="sk-SK" sz="2000" b="1" dirty="0" smtClean="0"/>
              <a:t>IFN-</a:t>
            </a:r>
            <a:r>
              <a:rPr lang="el-GR" sz="2000" b="1" dirty="0">
                <a:latin typeface="Arial"/>
                <a:cs typeface="Arial"/>
              </a:rPr>
              <a:t>α</a:t>
            </a:r>
            <a:r>
              <a:rPr lang="sk-SK" sz="2000" b="1" dirty="0">
                <a:latin typeface="Arial"/>
                <a:cs typeface="Arial"/>
              </a:rPr>
              <a:t>, IFN-</a:t>
            </a:r>
            <a:r>
              <a:rPr lang="el-GR" sz="2000" b="1" dirty="0" smtClean="0">
                <a:latin typeface="Arial"/>
                <a:cs typeface="Arial"/>
              </a:rPr>
              <a:t>β</a:t>
            </a:r>
            <a:endParaRPr lang="sk-SK" sz="2000" b="1" dirty="0">
              <a:latin typeface="Arial"/>
              <a:cs typeface="Arial"/>
            </a:endParaRPr>
          </a:p>
          <a:p>
            <a:r>
              <a:rPr lang="sk-SK" sz="2000" dirty="0" err="1" smtClean="0"/>
              <a:t>Minimal</a:t>
            </a:r>
            <a:r>
              <a:rPr lang="sk-SK" sz="2000" dirty="0" smtClean="0"/>
              <a:t> change </a:t>
            </a:r>
            <a:r>
              <a:rPr lang="sk-SK" sz="2000" dirty="0" err="1" smtClean="0"/>
              <a:t>disease</a:t>
            </a:r>
            <a:r>
              <a:rPr lang="sk-SK" sz="2000" dirty="0" smtClean="0"/>
              <a:t> s </a:t>
            </a:r>
            <a:r>
              <a:rPr lang="sk-SK" sz="2000" dirty="0" err="1" smtClean="0">
                <a:latin typeface="Arial"/>
                <a:cs typeface="Arial"/>
              </a:rPr>
              <a:t>nefrotickým</a:t>
            </a:r>
            <a:r>
              <a:rPr lang="sk-SK" sz="2000" dirty="0" smtClean="0">
                <a:latin typeface="Arial"/>
                <a:cs typeface="Arial"/>
              </a:rPr>
              <a:t> </a:t>
            </a:r>
            <a:r>
              <a:rPr lang="sk-SK" sz="2000" dirty="0" err="1" smtClean="0">
                <a:latin typeface="Arial"/>
                <a:cs typeface="Arial"/>
              </a:rPr>
              <a:t>sy</a:t>
            </a:r>
            <a:endParaRPr lang="sk-SK" sz="2000" dirty="0" smtClean="0">
              <a:latin typeface="Arial"/>
              <a:cs typeface="Arial"/>
            </a:endParaRPr>
          </a:p>
          <a:p>
            <a:r>
              <a:rPr lang="sk-SK" sz="2000" dirty="0" smtClean="0">
                <a:latin typeface="Arial"/>
                <a:cs typeface="Arial"/>
              </a:rPr>
              <a:t>FSGS</a:t>
            </a:r>
          </a:p>
          <a:p>
            <a:pPr marL="82296" indent="0">
              <a:buNone/>
            </a:pPr>
            <a:endParaRPr lang="sk-SK" sz="2000" dirty="0" smtClean="0">
              <a:latin typeface="Arial"/>
              <a:cs typeface="Arial"/>
            </a:endParaRPr>
          </a:p>
          <a:p>
            <a:pPr marL="82296" indent="0">
              <a:spcBef>
                <a:spcPts val="1800"/>
              </a:spcBef>
              <a:buNone/>
            </a:pPr>
            <a:r>
              <a:rPr lang="sk-SK" sz="2000" b="1" dirty="0" smtClean="0">
                <a:latin typeface="Arial"/>
                <a:cs typeface="Arial"/>
              </a:rPr>
              <a:t>Pamidronát i.v.</a:t>
            </a:r>
            <a:endParaRPr lang="sk-SK" sz="2000" b="1" dirty="0">
              <a:latin typeface="Arial"/>
              <a:cs typeface="Arial"/>
            </a:endParaRPr>
          </a:p>
          <a:p>
            <a:r>
              <a:rPr lang="sk-SK" sz="2000" dirty="0" smtClean="0">
                <a:latin typeface="Arial"/>
                <a:cs typeface="Arial"/>
              </a:rPr>
              <a:t> kolapsujúca FSGS</a:t>
            </a:r>
          </a:p>
          <a:p>
            <a:endParaRPr lang="sk-SK" sz="2000" dirty="0"/>
          </a:p>
        </p:txBody>
      </p:sp>
      <p:sp>
        <p:nvSpPr>
          <p:cNvPr id="4" name="Rectangle 3"/>
          <p:cNvSpPr/>
          <p:nvPr/>
        </p:nvSpPr>
        <p:spPr>
          <a:xfrm>
            <a:off x="1519739" y="6217567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4" y="4374396"/>
            <a:ext cx="1787848" cy="135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384" y="3933056"/>
            <a:ext cx="22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Kolapsujúca FSGS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15611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/>
              <a:t>Nefrotoxicita chemoterapie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8006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Chemoterapia </a:t>
            </a:r>
            <a:r>
              <a:rPr lang="sk-SK" sz="2000" dirty="0"/>
              <a:t>môže postihovať všetky štruktúry </a:t>
            </a:r>
            <a:r>
              <a:rPr lang="sk-SK" sz="2000" dirty="0" smtClean="0"/>
              <a:t>obličky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 (glomeruly, tubuly, interstícium, mikrovaskulatúra)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05100"/>
            <a:ext cx="5057775" cy="3676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7664" y="3068960"/>
            <a:ext cx="4896544" cy="3312790"/>
            <a:chOff x="1547664" y="3068960"/>
            <a:chExt cx="4896544" cy="3312790"/>
          </a:xfrm>
        </p:grpSpPr>
        <p:sp>
          <p:nvSpPr>
            <p:cNvPr id="6" name="Ovál 5"/>
            <p:cNvSpPr/>
            <p:nvPr/>
          </p:nvSpPr>
          <p:spPr>
            <a:xfrm>
              <a:off x="4788024" y="3861048"/>
              <a:ext cx="1656184" cy="252070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1547664" y="3068960"/>
              <a:ext cx="22322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800" b="1" dirty="0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Cieľ 2. </a:t>
              </a:r>
              <a:r>
                <a:rPr lang="sk-SK" sz="2800" b="1" dirty="0" err="1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tubuly</a:t>
              </a:r>
              <a:r>
                <a:rPr lang="sk-SK" sz="2800" b="1" dirty="0" smtClean="0">
                  <a:solidFill>
                    <a:srgbClr val="006666"/>
                  </a:solidFill>
                  <a:latin typeface="Comic Sans MS" panose="030F0702030302020204" pitchFamily="66" charset="0"/>
                </a:rPr>
                <a:t>, zberné kanáliky</a:t>
              </a:r>
              <a:endParaRPr lang="sk-SK" sz="2800" b="1" dirty="0">
                <a:solidFill>
                  <a:srgbClr val="006666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1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13792"/>
            <a:ext cx="7498080" cy="1143000"/>
          </a:xfrm>
        </p:spPr>
        <p:txBody>
          <a:bodyPr/>
          <a:lstStyle/>
          <a:p>
            <a:r>
              <a:rPr lang="sk-SK" sz="4400" dirty="0"/>
              <a:t>Prototyp:  cisplatina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dirty="0" smtClean="0"/>
              <a:t>Indikácia - karcinómy, sarkómy, lymfómy</a:t>
            </a:r>
          </a:p>
          <a:p>
            <a:pPr>
              <a:spcBef>
                <a:spcPts val="1200"/>
              </a:spcBef>
            </a:pPr>
            <a:r>
              <a:rPr lang="sk-SK" sz="1800" b="1" i="1" dirty="0" smtClean="0"/>
              <a:t>Proximálny tubulus </a:t>
            </a:r>
            <a:r>
              <a:rPr lang="sk-SK" sz="1800" dirty="0" smtClean="0"/>
              <a:t>– izolovaná proteinúria /  strata fosfátov /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 smtClean="0"/>
              <a:t>     plne vyjadrený Fanconiho sy</a:t>
            </a:r>
          </a:p>
          <a:p>
            <a:r>
              <a:rPr lang="sk-SK" sz="1800" b="1" i="1" dirty="0" smtClean="0"/>
              <a:t>Distálny </a:t>
            </a:r>
            <a:r>
              <a:rPr lang="sk-SK" sz="1800" b="1" i="1" dirty="0" err="1" smtClean="0"/>
              <a:t>nefrón</a:t>
            </a:r>
            <a:r>
              <a:rPr lang="sk-SK" sz="1800" b="1" i="1" dirty="0" smtClean="0"/>
              <a:t> </a:t>
            </a:r>
            <a:r>
              <a:rPr lang="sk-SK" sz="1800" dirty="0"/>
              <a:t>– </a:t>
            </a:r>
            <a:r>
              <a:rPr lang="sk-SK" sz="1800" dirty="0" smtClean="0"/>
              <a:t>porušenie reabsorbcie Mg,  s následnou refraktérnou hypomagnezémiou</a:t>
            </a:r>
          </a:p>
          <a:p>
            <a:r>
              <a:rPr lang="sk-SK" sz="1800" b="1" i="1" dirty="0" smtClean="0"/>
              <a:t>Zberné kanáliky </a:t>
            </a:r>
            <a:r>
              <a:rPr lang="sk-SK" sz="1800" dirty="0" smtClean="0"/>
              <a:t>– porušenie reabsorbcie vody, </a:t>
            </a:r>
            <a:r>
              <a:rPr lang="sk-SK" sz="1800" dirty="0"/>
              <a:t>nefrogénny diabetes </a:t>
            </a:r>
            <a:r>
              <a:rPr lang="sk-SK" sz="1800" dirty="0" err="1" smtClean="0"/>
              <a:t>insipidus</a:t>
            </a:r>
            <a:endParaRPr lang="sk-SK" sz="1800" dirty="0"/>
          </a:p>
          <a:p>
            <a:r>
              <a:rPr lang="sk-SK" sz="1800" dirty="0" smtClean="0"/>
              <a:t>Strata </a:t>
            </a:r>
            <a:r>
              <a:rPr lang="sk-SK" sz="1800" dirty="0"/>
              <a:t>soli – </a:t>
            </a:r>
            <a:r>
              <a:rPr lang="sk-SK" sz="1800" dirty="0" smtClean="0"/>
              <a:t>hypovolémia</a:t>
            </a:r>
            <a:r>
              <a:rPr lang="sk-SK" sz="1800" dirty="0"/>
              <a:t>, ortostáza, funkčný pokles GFR </a:t>
            </a:r>
          </a:p>
          <a:p>
            <a:r>
              <a:rPr lang="sk-SK" sz="1800" dirty="0" err="1" smtClean="0"/>
              <a:t>Trombotická</a:t>
            </a:r>
            <a:r>
              <a:rPr lang="sk-SK" sz="1800" dirty="0" smtClean="0"/>
              <a:t> </a:t>
            </a:r>
            <a:r>
              <a:rPr lang="sk-SK" sz="1800" dirty="0" err="1" smtClean="0"/>
              <a:t>mikroangioptia</a:t>
            </a:r>
            <a:r>
              <a:rPr lang="sk-SK" sz="1800" dirty="0" smtClean="0"/>
              <a:t>, ATN</a:t>
            </a:r>
          </a:p>
          <a:p>
            <a:pPr marL="82296" indent="0">
              <a:spcBef>
                <a:spcPts val="2400"/>
              </a:spcBef>
              <a:buNone/>
            </a:pPr>
            <a:r>
              <a:rPr lang="sk-SK" sz="1800" b="1" dirty="0" smtClean="0"/>
              <a:t>Vývoj</a:t>
            </a:r>
            <a:r>
              <a:rPr lang="sk-SK" sz="1800" dirty="0"/>
              <a:t> </a:t>
            </a:r>
            <a:r>
              <a:rPr lang="sk-SK" sz="1800" dirty="0" smtClean="0"/>
              <a:t>- zotavenie</a:t>
            </a:r>
          </a:p>
          <a:p>
            <a:pPr marL="82296" indent="0">
              <a:buNone/>
            </a:pPr>
            <a:r>
              <a:rPr lang="sk-SK" sz="1800" dirty="0" smtClean="0"/>
              <a:t>          -  progresívne CKD (tubulointersticiálna fibróza a ireverzibilné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      tubulopatie)</a:t>
            </a:r>
          </a:p>
          <a:p>
            <a:endParaRPr lang="sk-SK" sz="1800" dirty="0"/>
          </a:p>
        </p:txBody>
      </p:sp>
      <p:sp>
        <p:nvSpPr>
          <p:cNvPr id="5" name="Rectangle 4"/>
          <p:cNvSpPr/>
          <p:nvPr/>
        </p:nvSpPr>
        <p:spPr>
          <a:xfrm>
            <a:off x="1303715" y="6165304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0090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/>
          <a:lstStyle/>
          <a:p>
            <a:r>
              <a:rPr lang="sk-SK" dirty="0" smtClean="0"/>
              <a:t>Deriváty platiny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spcBef>
                <a:spcPts val="1200"/>
              </a:spcBef>
              <a:buNone/>
            </a:pPr>
            <a:endParaRPr lang="sk-SK" sz="2000" dirty="0" smtClean="0"/>
          </a:p>
          <a:p>
            <a:pPr>
              <a:spcBef>
                <a:spcPts val="1200"/>
              </a:spcBef>
            </a:pPr>
            <a:r>
              <a:rPr lang="sk-SK" sz="2000" b="1" dirty="0" err="1" smtClean="0"/>
              <a:t>karboplatina</a:t>
            </a:r>
            <a:r>
              <a:rPr lang="sk-SK" sz="2000" b="1" dirty="0" smtClean="0"/>
              <a:t> a </a:t>
            </a:r>
            <a:r>
              <a:rPr lang="sk-SK" sz="2000" b="1" dirty="0" err="1" smtClean="0"/>
              <a:t>oxaliplatina</a:t>
            </a:r>
            <a:endParaRPr lang="sk-SK" sz="2000" b="1" dirty="0" smtClean="0"/>
          </a:p>
          <a:p>
            <a:pPr>
              <a:spcBef>
                <a:spcPts val="1200"/>
              </a:spcBef>
            </a:pPr>
            <a:r>
              <a:rPr lang="sk-SK" sz="2000" dirty="0"/>
              <a:t>s</a:t>
            </a:r>
            <a:r>
              <a:rPr lang="sk-SK" sz="2000" dirty="0" smtClean="0"/>
              <a:t>kôr myelotoxicita a neurotoxicita</a:t>
            </a:r>
            <a:endParaRPr lang="sk-SK" sz="2000" dirty="0"/>
          </a:p>
          <a:p>
            <a:pPr>
              <a:spcBef>
                <a:spcPts val="1200"/>
              </a:spcBef>
            </a:pPr>
            <a:r>
              <a:rPr lang="sk-SK" sz="2000" dirty="0"/>
              <a:t>n</a:t>
            </a:r>
            <a:r>
              <a:rPr lang="sk-SK" sz="2000" dirty="0" smtClean="0"/>
              <a:t>ajčastejšia </a:t>
            </a:r>
            <a:r>
              <a:rPr lang="sk-SK" sz="2000" dirty="0"/>
              <a:t>manifestácia </a:t>
            </a:r>
            <a:r>
              <a:rPr lang="sk-SK" sz="2000" dirty="0" smtClean="0"/>
              <a:t>nefrotoxicity</a:t>
            </a:r>
            <a:r>
              <a:rPr lang="sk-SK" sz="2000" dirty="0"/>
              <a:t> - </a:t>
            </a:r>
            <a:r>
              <a:rPr lang="sk-SK" sz="2000" dirty="0" smtClean="0"/>
              <a:t>hypomagnezémia</a:t>
            </a:r>
            <a:endParaRPr lang="sk-SK" sz="2000" dirty="0"/>
          </a:p>
        </p:txBody>
      </p:sp>
      <p:sp>
        <p:nvSpPr>
          <p:cNvPr id="4" name="Rectangle 3"/>
          <p:cNvSpPr/>
          <p:nvPr/>
        </p:nvSpPr>
        <p:spPr>
          <a:xfrm>
            <a:off x="1547664" y="6237312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221088"/>
            <a:ext cx="272872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17999" r="17201"/>
          <a:stretch/>
        </p:blipFill>
        <p:spPr>
          <a:xfrm>
            <a:off x="2267744" y="3645024"/>
            <a:ext cx="1751197" cy="17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8080" cy="1143000"/>
          </a:xfrm>
        </p:spPr>
        <p:txBody>
          <a:bodyPr/>
          <a:lstStyle/>
          <a:p>
            <a:r>
              <a:rPr lang="sk-SK" dirty="0" smtClean="0"/>
              <a:t>Ifosfamid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92" y="1340768"/>
            <a:ext cx="764209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700" dirty="0"/>
              <a:t>Alkylujúca látka </a:t>
            </a:r>
            <a:r>
              <a:rPr lang="sk-SK" sz="1700" dirty="0" smtClean="0"/>
              <a:t>veľmi </a:t>
            </a:r>
            <a:r>
              <a:rPr lang="sk-SK" sz="1700" dirty="0"/>
              <a:t>často používaná </a:t>
            </a:r>
            <a:r>
              <a:rPr lang="sk-SK" sz="1700" dirty="0" smtClean="0"/>
              <a:t>používaná v liečbe sarkómov, testikulárneho ca, niektorých lymfómov.</a:t>
            </a:r>
          </a:p>
          <a:p>
            <a:r>
              <a:rPr lang="sk-SK" sz="1700" dirty="0" smtClean="0"/>
              <a:t>Poškodenie proximálneho tubulu -  Fanconiho sy</a:t>
            </a:r>
          </a:p>
          <a:p>
            <a:r>
              <a:rPr lang="sk-SK" sz="1700" dirty="0"/>
              <a:t>Poškodenie Henleyho </a:t>
            </a:r>
            <a:r>
              <a:rPr lang="sk-SK" sz="1700" dirty="0" smtClean="0"/>
              <a:t>sľučky </a:t>
            </a:r>
            <a:r>
              <a:rPr lang="sk-SK" sz="1700" dirty="0"/>
              <a:t>a zberných kanálikov </a:t>
            </a:r>
            <a:r>
              <a:rPr lang="sk-SK" sz="1700" dirty="0" smtClean="0"/>
              <a:t>- nefrogénny diabetes </a:t>
            </a:r>
            <a:r>
              <a:rPr lang="sk-SK" sz="1700" dirty="0"/>
              <a:t>insipidus / </a:t>
            </a:r>
            <a:r>
              <a:rPr lang="sk-SK" sz="1700" dirty="0" smtClean="0"/>
              <a:t>SIAD</a:t>
            </a:r>
            <a:endParaRPr lang="sk-SK" sz="1700" dirty="0"/>
          </a:p>
          <a:p>
            <a:r>
              <a:rPr lang="sk-SK" sz="1700" dirty="0" smtClean="0"/>
              <a:t>Strata soli</a:t>
            </a:r>
          </a:p>
          <a:p>
            <a:r>
              <a:rPr lang="sk-SK" sz="1700" dirty="0"/>
              <a:t>Straty Mg </a:t>
            </a:r>
            <a:endParaRPr lang="sk-SK" sz="1700" dirty="0" smtClean="0"/>
          </a:p>
          <a:p>
            <a:r>
              <a:rPr lang="sk-SK" sz="1700" dirty="0" err="1" smtClean="0"/>
              <a:t>Hypokaliémia</a:t>
            </a:r>
            <a:endParaRPr lang="sk-SK" sz="1700" dirty="0" smtClean="0"/>
          </a:p>
          <a:p>
            <a:r>
              <a:rPr lang="sk-SK" sz="1700" dirty="0"/>
              <a:t>TMA s náhlym alebo pozvoľným vznikom – mesiace po </a:t>
            </a:r>
            <a:r>
              <a:rPr lang="sk-SK" sz="1700" dirty="0" smtClean="0"/>
              <a:t>prerušení </a:t>
            </a:r>
            <a:r>
              <a:rPr lang="sk-SK" sz="1700" dirty="0"/>
              <a:t>liečby</a:t>
            </a:r>
          </a:p>
          <a:p>
            <a:r>
              <a:rPr lang="sk-SK" sz="1700" dirty="0" err="1" smtClean="0"/>
              <a:t>Hemoragická</a:t>
            </a:r>
            <a:r>
              <a:rPr lang="sk-SK" sz="1700" dirty="0" smtClean="0"/>
              <a:t> </a:t>
            </a:r>
            <a:r>
              <a:rPr lang="sk-SK" sz="1700" dirty="0"/>
              <a:t>cystitída</a:t>
            </a:r>
          </a:p>
          <a:p>
            <a:pPr marL="82296" indent="0">
              <a:spcBef>
                <a:spcPts val="1800"/>
              </a:spcBef>
              <a:buNone/>
            </a:pPr>
            <a:r>
              <a:rPr lang="sk-SK" sz="1700" dirty="0" smtClean="0"/>
              <a:t>AKI je reverzibilné / trvalé</a:t>
            </a:r>
          </a:p>
          <a:p>
            <a:r>
              <a:rPr lang="sk-SK" sz="1700" dirty="0" smtClean="0"/>
              <a:t>Trvalá proximálna tubulopatia (1%)</a:t>
            </a:r>
          </a:p>
          <a:p>
            <a:r>
              <a:rPr lang="sk-SK" sz="1700" dirty="0" smtClean="0"/>
              <a:t>Izolovaná obličková fosfatúria (20%) – u detí dopad na rast, mineralizáciu skeletu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6309320"/>
            <a:ext cx="471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Ciarimbioi G a spol. Mol Pharm 2011 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920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773832"/>
            <a:ext cx="7498080" cy="1143000"/>
          </a:xfrm>
        </p:spPr>
        <p:txBody>
          <a:bodyPr>
            <a:normAutofit fontScale="90000"/>
          </a:bodyPr>
          <a:lstStyle/>
          <a:p>
            <a:pPr marL="82296"/>
            <a:r>
              <a:rPr lang="sk-SK" sz="3600" dirty="0" smtClean="0"/>
              <a:t>Monoklonové protilátky </a:t>
            </a:r>
            <a:r>
              <a:rPr lang="sk-SK" sz="3600" dirty="0"/>
              <a:t>voči </a:t>
            </a:r>
            <a:r>
              <a:rPr lang="sk-SK" sz="3600" dirty="0" smtClean="0"/>
              <a:t>EGFR</a:t>
            </a:r>
            <a:br>
              <a:rPr lang="sk-SK" sz="3600" dirty="0" smtClean="0"/>
            </a:br>
            <a:r>
              <a:rPr lang="sk-SK" sz="3600" dirty="0" smtClean="0"/>
              <a:t>- cetuximab</a:t>
            </a:r>
            <a:r>
              <a:rPr lang="sk-SK" sz="3600" dirty="0"/>
              <a:t>, panitumumab</a:t>
            </a:r>
            <a:br>
              <a:rPr lang="sk-SK" sz="3600" dirty="0"/>
            </a:b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2844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dirty="0" smtClean="0"/>
              <a:t>Liečba nádorov epitelového pôvodu (kolorektálne, head/neck, prsník, pľúca)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Porušujú reabsorbciu Mg v distálnom stočenom tubule</a:t>
            </a:r>
          </a:p>
          <a:p>
            <a:pPr>
              <a:spcBef>
                <a:spcPts val="1200"/>
              </a:spcBef>
            </a:pPr>
            <a:r>
              <a:rPr lang="sk-SK" sz="1800" dirty="0" smtClean="0">
                <a:cs typeface="Arial" panose="020B0604020202020204" pitchFamily="34" charset="0"/>
              </a:rPr>
              <a:t>↓Mg - a</a:t>
            </a:r>
            <a:r>
              <a:rPr lang="sk-SK" sz="1800" dirty="0" smtClean="0"/>
              <a:t>ž </a:t>
            </a:r>
            <a:r>
              <a:rPr lang="sk-SK" sz="1800" dirty="0"/>
              <a:t>50% liečených pacientov </a:t>
            </a:r>
            <a:endParaRPr lang="sk-SK" sz="1800" dirty="0" smtClean="0"/>
          </a:p>
          <a:p>
            <a:pPr>
              <a:spcBef>
                <a:spcPts val="1200"/>
              </a:spcBef>
            </a:pPr>
            <a:r>
              <a:rPr lang="sk-SK" sz="1800" dirty="0" smtClean="0"/>
              <a:t>Ťažkú hypomagnezémiu doprevádza aj hypokaliémia                             a hypokalciémia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Hypomagnezémia – surogate faktor nielen toxicity ale aj účinnosti</a:t>
            </a:r>
            <a:endParaRPr lang="sk-SK" sz="1800" dirty="0"/>
          </a:p>
          <a:p>
            <a:endParaRPr lang="sk-SK" sz="1800" dirty="0"/>
          </a:p>
        </p:txBody>
      </p:sp>
      <p:sp>
        <p:nvSpPr>
          <p:cNvPr id="4" name="Rectangle 3"/>
          <p:cNvSpPr/>
          <p:nvPr/>
        </p:nvSpPr>
        <p:spPr>
          <a:xfrm>
            <a:off x="1415163" y="6309320"/>
            <a:ext cx="6613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2012, Dietrich A a spol., JASN 2010, Vincenti B a spo., Ann Oncol 2011</a:t>
            </a:r>
            <a:endParaRPr lang="sk-SK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5C9C8"/>
              </a:clrFrom>
              <a:clrTo>
                <a:srgbClr val="C5C9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3136"/>
            <a:ext cx="1624349" cy="1624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44522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b="1" dirty="0" smtClean="0"/>
              <a:t>EGFR – epidermal growth factor receptor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33454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Kryštálová nefropatia po podaní metotrexátu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8006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Nefrotoxicita sa spája najmä s vysokodávkovanými režimami (1-12g/m2)</a:t>
            </a:r>
          </a:p>
          <a:p>
            <a:pPr>
              <a:spcBef>
                <a:spcPts val="1200"/>
              </a:spcBef>
            </a:pPr>
            <a:r>
              <a:rPr lang="sk-SK" sz="2000" dirty="0" smtClean="0"/>
              <a:t>AKI je predovšetkým dôsledkom  precipitácie MTX                  v lumene distálneho tubulu</a:t>
            </a:r>
          </a:p>
          <a:p>
            <a:pPr>
              <a:spcBef>
                <a:spcPts val="1200"/>
              </a:spcBef>
            </a:pPr>
            <a:r>
              <a:rPr lang="sk-SK" sz="2000" dirty="0" smtClean="0"/>
              <a:t>Rizikové faktory: dehydratácia, kyslé pH moču, preexistujúce CKD</a:t>
            </a:r>
            <a:endParaRPr lang="sk-SK" sz="2000" dirty="0"/>
          </a:p>
        </p:txBody>
      </p:sp>
      <p:sp>
        <p:nvSpPr>
          <p:cNvPr id="4" name="Rectangle 3"/>
          <p:cNvSpPr/>
          <p:nvPr/>
        </p:nvSpPr>
        <p:spPr>
          <a:xfrm>
            <a:off x="1447731" y="6309320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5122" name="Picture 2" descr="http://depts.washington.edu/hivaids/images/arvae/arvae_c3_d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1948641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38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701824"/>
            <a:ext cx="7498080" cy="1143000"/>
          </a:xfrm>
        </p:spPr>
        <p:txBody>
          <a:bodyPr>
            <a:noAutofit/>
          </a:bodyPr>
          <a:lstStyle/>
          <a:p>
            <a:r>
              <a:rPr lang="sk-SK" sz="3600" dirty="0" smtClean="0"/>
              <a:t>Iné NÚL, </a:t>
            </a:r>
            <a:br>
              <a:rPr lang="sk-SK" sz="3600" dirty="0" smtClean="0"/>
            </a:br>
            <a:r>
              <a:rPr lang="sk-SK" sz="3600" dirty="0" smtClean="0"/>
              <a:t>súvisiace s obličkami </a:t>
            </a:r>
            <a:endParaRPr lang="sk-SK" sz="3600" dirty="0"/>
          </a:p>
        </p:txBody>
      </p:sp>
      <p:pic>
        <p:nvPicPr>
          <p:cNvPr id="4" name="Obrázok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256" y="602424"/>
            <a:ext cx="1448650" cy="21785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75656" y="2671752"/>
            <a:ext cx="6151729" cy="3873337"/>
            <a:chOff x="1475656" y="2239704"/>
            <a:chExt cx="6151729" cy="3873337"/>
          </a:xfrm>
        </p:grpSpPr>
        <p:sp>
          <p:nvSpPr>
            <p:cNvPr id="5" name="Rectangle 4"/>
            <p:cNvSpPr/>
            <p:nvPr/>
          </p:nvSpPr>
          <p:spPr>
            <a:xfrm>
              <a:off x="1475656" y="2239704"/>
              <a:ext cx="5658344" cy="1969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2000" b="1" dirty="0"/>
                <a:t>Androgénna </a:t>
              </a:r>
              <a:r>
                <a:rPr lang="sk-SK" sz="2000" b="1" dirty="0" smtClean="0"/>
                <a:t>deprivácia</a:t>
              </a:r>
            </a:p>
            <a:p>
              <a:endParaRPr lang="sk-SK" sz="2000" b="1" dirty="0" smtClean="0"/>
            </a:p>
            <a:p>
              <a:pPr marL="285750" indent="-285750">
                <a:buClr>
                  <a:schemeClr val="accent1"/>
                </a:buClr>
                <a:buSzPct val="70000"/>
                <a:buFontTx/>
                <a:buChar char="●"/>
              </a:pPr>
              <a:r>
                <a:rPr lang="sk-SK" dirty="0"/>
                <a:t>Liečba pokročilého ca </a:t>
              </a:r>
              <a:r>
                <a:rPr lang="sk-SK" dirty="0" smtClean="0"/>
                <a:t>prostaty</a:t>
              </a:r>
              <a:endParaRPr lang="sk-SK" dirty="0"/>
            </a:p>
            <a:p>
              <a:pPr marL="285750" indent="-285750">
                <a:spcBef>
                  <a:spcPts val="1200"/>
                </a:spcBef>
                <a:buClr>
                  <a:schemeClr val="accent1"/>
                </a:buClr>
                <a:buSzPct val="70000"/>
                <a:buFontTx/>
                <a:buChar char="●"/>
              </a:pPr>
              <a:r>
                <a:rPr lang="sk-SK" dirty="0"/>
                <a:t>Zvýšené </a:t>
              </a:r>
              <a:r>
                <a:rPr lang="sk-SK" b="1" dirty="0"/>
                <a:t>riziko </a:t>
              </a:r>
              <a:r>
                <a:rPr lang="sk-SK" b="1" dirty="0" smtClean="0"/>
                <a:t>AKI  </a:t>
              </a:r>
              <a:r>
                <a:rPr lang="sk-SK" dirty="0">
                  <a:latin typeface="Arial"/>
                  <a:cs typeface="Arial"/>
                </a:rPr>
                <a:t>[</a:t>
              </a:r>
              <a:r>
                <a:rPr lang="sk-SK" dirty="0"/>
                <a:t>OR </a:t>
              </a:r>
              <a:r>
                <a:rPr lang="sk-SK" dirty="0" smtClean="0"/>
                <a:t>2.48 (</a:t>
              </a:r>
              <a:r>
                <a:rPr lang="sk-SK" dirty="0"/>
                <a:t>95% CI, 1.61-3.82)</a:t>
              </a:r>
              <a:r>
                <a:rPr lang="sk-SK" dirty="0">
                  <a:latin typeface="Arial"/>
                  <a:cs typeface="Arial"/>
                </a:rPr>
                <a:t>]</a:t>
              </a:r>
              <a:endParaRPr lang="sk-SK" dirty="0"/>
            </a:p>
            <a:p>
              <a:endParaRPr lang="sk-SK" dirty="0" smtClean="0"/>
            </a:p>
            <a:p>
              <a:endParaRPr lang="sk-SK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5656" y="5805264"/>
              <a:ext cx="36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i="1" dirty="0" smtClean="0"/>
                <a:t>Lapi L a spol., JAMA 2013</a:t>
              </a:r>
              <a:endParaRPr lang="sk-SK" sz="1400" b="1" i="1" dirty="0"/>
            </a:p>
          </p:txBody>
        </p:sp>
        <p:pic>
          <p:nvPicPr>
            <p:cNvPr id="3074" name="Picture 2" descr="http://topnews.ae/images/Prostate-Cancer_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077072"/>
              <a:ext cx="1903257" cy="15126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8598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76" y="188640"/>
            <a:ext cx="7498080" cy="1143000"/>
          </a:xfrm>
        </p:spPr>
        <p:txBody>
          <a:bodyPr/>
          <a:lstStyle/>
          <a:p>
            <a:r>
              <a:rPr lang="sk-SK" dirty="0" smtClean="0"/>
              <a:t>Cyklofosfamid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84734"/>
            <a:ext cx="7502652" cy="473655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b="1" dirty="0" err="1" smtClean="0"/>
              <a:t>Hemoragická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cystitída</a:t>
            </a:r>
            <a:endParaRPr lang="sk-SK" sz="1800" b="1" dirty="0" smtClean="0"/>
          </a:p>
          <a:p>
            <a:r>
              <a:rPr lang="sk-SK" sz="1800" dirty="0"/>
              <a:t>Rozdiel medzi NÚ </a:t>
            </a:r>
            <a:r>
              <a:rPr lang="sk-SK" sz="1800" dirty="0" err="1"/>
              <a:t>ifosfamidu</a:t>
            </a:r>
            <a:r>
              <a:rPr lang="sk-SK" sz="1800" dirty="0"/>
              <a:t> (</a:t>
            </a:r>
            <a:r>
              <a:rPr lang="sk-SK" sz="1800" dirty="0" err="1"/>
              <a:t>nefrotoxicita</a:t>
            </a:r>
            <a:r>
              <a:rPr lang="sk-SK" sz="1800" dirty="0"/>
              <a:t>) a </a:t>
            </a:r>
            <a:r>
              <a:rPr lang="sk-SK" sz="1800" dirty="0" err="1"/>
              <a:t>cyklofosfamidu</a:t>
            </a:r>
            <a:r>
              <a:rPr lang="sk-SK" sz="1800" dirty="0"/>
              <a:t> (</a:t>
            </a:r>
            <a:r>
              <a:rPr lang="sk-SK" sz="1800" dirty="0" err="1"/>
              <a:t>hemoragická</a:t>
            </a:r>
            <a:r>
              <a:rPr lang="sk-SK" sz="1800" dirty="0"/>
              <a:t> </a:t>
            </a:r>
            <a:r>
              <a:rPr lang="sk-SK" sz="1800" dirty="0" err="1"/>
              <a:t>cystitída</a:t>
            </a:r>
            <a:r>
              <a:rPr lang="sk-SK" sz="1800" dirty="0"/>
              <a:t>), ktoré sú </a:t>
            </a:r>
            <a:r>
              <a:rPr lang="sk-SK" sz="1800" dirty="0" err="1"/>
              <a:t>pribuzné</a:t>
            </a:r>
            <a:r>
              <a:rPr lang="sk-SK" sz="1800" dirty="0"/>
              <a:t> látky je v ich toxických </a:t>
            </a:r>
            <a:r>
              <a:rPr lang="sk-SK" sz="1800" dirty="0" err="1"/>
              <a:t>metabolitoch</a:t>
            </a:r>
            <a:r>
              <a:rPr lang="sk-SK" sz="1800" dirty="0"/>
              <a:t>. </a:t>
            </a:r>
            <a:r>
              <a:rPr lang="sk-SK" sz="1800" dirty="0" err="1"/>
              <a:t>Akroleín</a:t>
            </a:r>
            <a:r>
              <a:rPr lang="sk-SK" sz="1800" dirty="0"/>
              <a:t>  tvorený z CYC nie je </a:t>
            </a:r>
            <a:r>
              <a:rPr lang="sk-SK" sz="1800" dirty="0" err="1"/>
              <a:t>nefrotoxický</a:t>
            </a:r>
            <a:r>
              <a:rPr lang="sk-SK" sz="1800" dirty="0"/>
              <a:t>, zatiaľ čo </a:t>
            </a:r>
            <a:r>
              <a:rPr lang="sk-SK" sz="1800" dirty="0" err="1"/>
              <a:t>chloracetaldehyd</a:t>
            </a:r>
            <a:r>
              <a:rPr lang="sk-SK" sz="1800" dirty="0"/>
              <a:t> tvorený z </a:t>
            </a:r>
            <a:r>
              <a:rPr lang="sk-SK" sz="1800" dirty="0" err="1"/>
              <a:t>ifosfamidu</a:t>
            </a:r>
            <a:r>
              <a:rPr lang="sk-SK" sz="1800" dirty="0"/>
              <a:t> </a:t>
            </a:r>
            <a:r>
              <a:rPr lang="sk-SK" sz="1800" dirty="0" err="1"/>
              <a:t>počkodzuje</a:t>
            </a:r>
            <a:r>
              <a:rPr lang="sk-SK" sz="1800" dirty="0"/>
              <a:t> obličkové </a:t>
            </a:r>
            <a:r>
              <a:rPr lang="sk-SK" sz="1800" dirty="0" smtClean="0"/>
              <a:t>tkanivo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5" name="Obdĺžnik 4"/>
          <p:cNvSpPr/>
          <p:nvPr/>
        </p:nvSpPr>
        <p:spPr>
          <a:xfrm>
            <a:off x="1259210" y="4468177"/>
            <a:ext cx="741724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lang="sk-SK" b="1" dirty="0" err="1"/>
              <a:t>Hyponatriémia</a:t>
            </a:r>
            <a:r>
              <a:rPr lang="sk-SK" b="1" dirty="0"/>
              <a:t> </a:t>
            </a:r>
          </a:p>
          <a:p>
            <a:pPr marL="368046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/>
              <a:t>v dôsledku ↑ účinku ADH – spája sa s vysokými dávkami CYC</a:t>
            </a:r>
          </a:p>
          <a:p>
            <a:pPr marL="82296">
              <a:buClr>
                <a:schemeClr val="accent1"/>
              </a:buClr>
              <a:buSzPct val="100000"/>
            </a:pPr>
            <a:r>
              <a:rPr lang="sk-SK" dirty="0"/>
              <a:t>     (30-50 mg/kg)</a:t>
            </a:r>
          </a:p>
          <a:p>
            <a:pPr marL="368046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/>
              <a:t>Ustupuje obvykle 24 hod po ukončení liečby</a:t>
            </a:r>
          </a:p>
          <a:p>
            <a:pPr marL="368046" indent="-28575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/>
              <a:t>Môže predstavovať závažný problém pri </a:t>
            </a:r>
            <a:r>
              <a:rPr lang="sk-SK" dirty="0" smtClean="0"/>
              <a:t>cielenej hyperhydratácii     </a:t>
            </a:r>
            <a:r>
              <a:rPr lang="sk-SK" dirty="0"/>
              <a:t>v prevencii urologickej </a:t>
            </a:r>
            <a:r>
              <a:rPr lang="sk-SK" dirty="0" smtClean="0"/>
              <a:t>toxicity</a:t>
            </a:r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6560299" y="6237312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11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86101"/>
            <a:ext cx="1747292" cy="15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Deriváty antracyklínu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doxorubicin, </a:t>
            </a:r>
            <a:r>
              <a:rPr lang="sk-SK" sz="2000" dirty="0" smtClean="0"/>
              <a:t>daunorubicin</a:t>
            </a:r>
            <a:r>
              <a:rPr lang="sk-SK" sz="2000" dirty="0"/>
              <a:t>, idarubicin, epirubicin, and mitoxantrone </a:t>
            </a:r>
            <a:endParaRPr lang="sk-SK" sz="2000" dirty="0" smtClean="0"/>
          </a:p>
          <a:p>
            <a:endParaRPr lang="sk-SK" sz="2000" dirty="0"/>
          </a:p>
          <a:p>
            <a:r>
              <a:rPr lang="sk-SK" sz="2000" dirty="0" err="1" smtClean="0"/>
              <a:t>Kardiomyopatia</a:t>
            </a:r>
            <a:r>
              <a:rPr lang="sk-SK" sz="2000" dirty="0" smtClean="0"/>
              <a:t> a kardiorenálny syndróm</a:t>
            </a:r>
            <a:endParaRPr lang="sk-SK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001543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Vávrová A a spol., PLoS One 2013</a:t>
            </a:r>
            <a:endParaRPr lang="sk-SK" sz="1400" b="1" i="1" dirty="0">
              <a:latin typeface="Arial Narrow" pitchFamily="34" charset="0"/>
            </a:endParaRPr>
          </a:p>
        </p:txBody>
      </p:sp>
      <p:pic>
        <p:nvPicPr>
          <p:cNvPr id="6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429000"/>
            <a:ext cx="5715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162" y="198884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800" dirty="0" smtClean="0"/>
              <a:t>4684 dospelých pacientov liečených v 15 francúzskych onkologických centrách:</a:t>
            </a:r>
          </a:p>
          <a:p>
            <a:r>
              <a:rPr lang="sk-SK" sz="1800" dirty="0" smtClean="0"/>
              <a:t>60% malo biochemický dôkaz porušenej funkcie obličiek</a:t>
            </a:r>
          </a:p>
          <a:p>
            <a:r>
              <a:rPr lang="sk-SK" sz="1800" dirty="0" smtClean="0"/>
              <a:t>80% dostávalo minimálne 1 liek vyžadujúci korekciu dávky podľa RF</a:t>
            </a:r>
          </a:p>
          <a:p>
            <a:r>
              <a:rPr lang="sk-SK" sz="1800" dirty="0" smtClean="0"/>
              <a:t>80% dostávalo minimálne 1 potenciálne nefrotoxický liek</a:t>
            </a:r>
            <a:endParaRPr lang="sk-SK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628957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 sz="1400" b="1" i="1"/>
            </a:lvl1pPr>
          </a:lstStyle>
          <a:p>
            <a:r>
              <a:rPr lang="sk-SK" dirty="0"/>
              <a:t>Launay-Vacher V. </a:t>
            </a:r>
            <a:r>
              <a:rPr lang="sk-SK" dirty="0" err="1"/>
              <a:t>Semin</a:t>
            </a:r>
            <a:r>
              <a:rPr lang="sk-SK" dirty="0"/>
              <a:t> Nephrol 2010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lum bright="20000" contrast="40000"/>
          </a:blip>
          <a:srcRect t="1" r="1546" b="4933"/>
          <a:stretch/>
        </p:blipFill>
        <p:spPr>
          <a:xfrm>
            <a:off x="1043608" y="332656"/>
            <a:ext cx="7231225" cy="1100170"/>
          </a:xfrm>
          <a:prstGeom prst="rect">
            <a:avLst/>
          </a:prstGeom>
          <a:ln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5292080" y="16335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err="1"/>
              <a:t>Launay-Vacher</a:t>
            </a:r>
            <a:r>
              <a:rPr lang="sk-SK" sz="1400" b="1" i="1" dirty="0"/>
              <a:t> V. </a:t>
            </a:r>
            <a:r>
              <a:rPr lang="sk-SK" sz="1400" b="1" i="1" dirty="0" smtClean="0"/>
              <a:t>a </a:t>
            </a:r>
            <a:r>
              <a:rPr lang="sk-SK" sz="1400" b="1" i="1" dirty="0" err="1" smtClean="0"/>
              <a:t>spol</a:t>
            </a:r>
            <a:r>
              <a:rPr lang="sk-SK" sz="1400" b="1" i="1" dirty="0" smtClean="0"/>
              <a:t>, </a:t>
            </a:r>
            <a:r>
              <a:rPr lang="sk-SK" sz="1400" b="1" i="1" dirty="0" err="1" smtClean="0"/>
              <a:t>Cancer</a:t>
            </a:r>
            <a:r>
              <a:rPr lang="sk-SK" sz="1400" b="1" i="1" dirty="0" smtClean="0"/>
              <a:t> 2007</a:t>
            </a:r>
            <a:endParaRPr lang="sk-SK" sz="1400" b="1" i="1" dirty="0"/>
          </a:p>
          <a:p>
            <a:endParaRPr lang="sk-SK" sz="1400" b="1" i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187624" y="4437112"/>
            <a:ext cx="7884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Dvojročné prežívanie onkologických pacientov s CKD je signifikantne</a:t>
            </a:r>
            <a:r>
              <a:rPr lang="sk-SK" b="1" dirty="0" smtClean="0">
                <a:latin typeface="Arial"/>
                <a:cs typeface="Arial"/>
              </a:rPr>
              <a:t> znížené</a:t>
            </a:r>
            <a:r>
              <a:rPr lang="sk-SK" b="1" dirty="0" smtClean="0"/>
              <a:t> v porovnaní s obecnou populáciou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</a:pPr>
            <a:r>
              <a:rPr lang="sk-SK" dirty="0"/>
              <a:t>Možné vysvetlenie:</a:t>
            </a:r>
          </a:p>
          <a:p>
            <a:pPr marL="365125" indent="-187325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sk-SK" dirty="0" smtClean="0"/>
              <a:t> KV </a:t>
            </a:r>
            <a:r>
              <a:rPr lang="sk-SK" dirty="0"/>
              <a:t>komplikácie spojené s CKD? </a:t>
            </a:r>
          </a:p>
          <a:p>
            <a:pPr marL="365125" indent="-187325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rgbClr val="C00000"/>
                </a:solidFill>
              </a:rPr>
              <a:t>neprimerané prispôsobenie dávky chemoterapie?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87624" y="1124744"/>
            <a:ext cx="5616000" cy="288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" name="Group 4"/>
          <p:cNvGrpSpPr/>
          <p:nvPr/>
        </p:nvGrpSpPr>
        <p:grpSpPr>
          <a:xfrm>
            <a:off x="1187624" y="3933056"/>
            <a:ext cx="4288520" cy="405292"/>
            <a:chOff x="1187624" y="4137056"/>
            <a:chExt cx="4288520" cy="405292"/>
          </a:xfrm>
        </p:grpSpPr>
        <p:sp>
          <p:nvSpPr>
            <p:cNvPr id="9" name="BlokTextu 8"/>
            <p:cNvSpPr txBox="1"/>
            <p:nvPr/>
          </p:nvSpPr>
          <p:spPr>
            <a:xfrm>
              <a:off x="1187624" y="4173016"/>
              <a:ext cx="4288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/>
                <a:t>IRMA II</a:t>
              </a:r>
              <a:endParaRPr lang="sk-SK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87624" y="4137056"/>
              <a:ext cx="1007839" cy="396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3160" y="6525344"/>
            <a:ext cx="2574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CKD – chronic kidney disease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57808"/>
            <a:ext cx="749808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Redukcia chemoterapie                             podľa obličkových funkcií</a:t>
            </a:r>
            <a:endParaRPr lang="sk-SK" sz="3200" dirty="0"/>
          </a:p>
        </p:txBody>
      </p:sp>
      <p:pic>
        <p:nvPicPr>
          <p:cNvPr id="6146" name="Picture 2" descr="http://medical-treatment.org/highresolution/l_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92386"/>
            <a:ext cx="1944215" cy="13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53280"/>
            <a:ext cx="7498080" cy="39960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Poškodenie obličiek môže viesť k:</a:t>
            </a:r>
          </a:p>
          <a:p>
            <a:pPr marL="82296" indent="0">
              <a:buNone/>
            </a:pPr>
            <a:r>
              <a:rPr lang="sk-SK" sz="1800" dirty="0" smtClean="0"/>
              <a:t>        -  oneskorenému metabolizmu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-  zníženej exkrécii  CHT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-  následne zvýšenej systémovej toxicite</a:t>
            </a:r>
          </a:p>
          <a:p>
            <a:pPr>
              <a:spcBef>
                <a:spcPts val="1800"/>
              </a:spcBef>
            </a:pPr>
            <a:r>
              <a:rPr lang="sk-SK" sz="1800" dirty="0" smtClean="0"/>
              <a:t>Mnoho CHT vyžaduje redukciu v prípade obličkovej nedostatočnosti,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nakoľko? -  názory sú často rôznorodé, štúdie chýbajú</a:t>
            </a:r>
          </a:p>
          <a:p>
            <a:pPr>
              <a:spcBef>
                <a:spcPts val="1800"/>
              </a:spcBef>
            </a:pPr>
            <a:r>
              <a:rPr lang="sk-SK" sz="1800" dirty="0" smtClean="0"/>
              <a:t>U pacientov liečených HD  je adekvátne dávkovanie mnohých         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CHT stále nie jednoznačne stanovené (redukcia,  časovanie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vzhľadom na HD)</a:t>
            </a:r>
          </a:p>
          <a:p>
            <a:endParaRPr lang="sk-SK" sz="1800" dirty="0"/>
          </a:p>
        </p:txBody>
      </p:sp>
      <p:sp>
        <p:nvSpPr>
          <p:cNvPr id="5" name="Rectangle 4"/>
          <p:cNvSpPr/>
          <p:nvPr/>
        </p:nvSpPr>
        <p:spPr>
          <a:xfrm>
            <a:off x="6660232" y="6165304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CJASN 2012</a:t>
            </a:r>
            <a:endParaRPr lang="sk-SK" sz="1400" dirty="0"/>
          </a:p>
        </p:txBody>
      </p:sp>
      <p:pic>
        <p:nvPicPr>
          <p:cNvPr id="4" name="Picture 2" descr="http://previews.123rf.com/images/viktor88/viktor881301/viktor88130100008/17215343-3d-man-has-reached-the-finish-line-3d-rendering-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Ifosfamid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845136"/>
            <a:ext cx="7498080" cy="28080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FDA  info neobsahuje návod na redukciu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Kintzel:   Cr Cl 46-60 ml/min  –  80% dávky</a:t>
            </a:r>
          </a:p>
          <a:p>
            <a:pPr marL="82296" indent="0">
              <a:buNone/>
            </a:pPr>
            <a:r>
              <a:rPr lang="sk-SK" sz="1800" dirty="0" smtClean="0"/>
              <a:t>                   CrCl  31-45 ml/min   – 75%</a:t>
            </a:r>
          </a:p>
          <a:p>
            <a:pPr marL="82296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           CrCl    </a:t>
            </a:r>
            <a:r>
              <a:rPr lang="sk-SK" sz="1800" dirty="0" smtClean="0">
                <a:cs typeface="Arial"/>
              </a:rPr>
              <a:t>&lt;</a:t>
            </a:r>
            <a:r>
              <a:rPr lang="sk-SK" sz="1800" dirty="0" smtClean="0"/>
              <a:t> 30 ml/min   – 70%</a:t>
            </a:r>
          </a:p>
          <a:p>
            <a:pPr>
              <a:spcBef>
                <a:spcPts val="1200"/>
              </a:spcBef>
            </a:pPr>
            <a:r>
              <a:rPr lang="sk-SK" sz="1800" dirty="0" smtClean="0"/>
              <a:t>Aronoff: redukovať dávku o 25% len u pacientov s CrCl </a:t>
            </a:r>
            <a:r>
              <a:rPr lang="sk-SK" sz="1800" dirty="0" smtClean="0">
                <a:cs typeface="Arial"/>
              </a:rPr>
              <a:t>&lt;</a:t>
            </a:r>
            <a:r>
              <a:rPr lang="sk-SK" sz="1800" dirty="0" smtClean="0"/>
              <a:t> 10 ml/min</a:t>
            </a:r>
            <a:endParaRPr lang="sk-SK" sz="1800" dirty="0"/>
          </a:p>
        </p:txBody>
      </p:sp>
      <p:sp>
        <p:nvSpPr>
          <p:cNvPr id="4" name="Rectangle 3"/>
          <p:cNvSpPr/>
          <p:nvPr/>
        </p:nvSpPr>
        <p:spPr>
          <a:xfrm>
            <a:off x="2555776" y="3861048"/>
            <a:ext cx="7128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i="1" dirty="0">
                <a:latin typeface="Arial Narrow" pitchFamily="34" charset="0"/>
              </a:rPr>
              <a:t>Kintzel PE a spol., Cancer Treat Rev </a:t>
            </a:r>
            <a:r>
              <a:rPr lang="sk-SK" sz="1400" b="1" i="1" dirty="0" smtClean="0">
                <a:latin typeface="Arial Narrow" pitchFamily="34" charset="0"/>
              </a:rPr>
              <a:t>1995,  Aronoff </a:t>
            </a:r>
            <a:r>
              <a:rPr lang="sk-SK" sz="1400" b="1" i="1" dirty="0">
                <a:latin typeface="Arial Narrow" pitchFamily="34" charset="0"/>
              </a:rPr>
              <a:t>GM a spol. Am College of Phys 2007</a:t>
            </a:r>
          </a:p>
        </p:txBody>
      </p:sp>
      <p:sp>
        <p:nvSpPr>
          <p:cNvPr id="5" name="AutoShape 2" descr="https://www.cms2cms.com/wp-content/uploads/2014/12/meas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14329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8676000" cy="1467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609329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b="1" i="1" dirty="0" smtClean="0">
                <a:latin typeface="Arial Narrow" pitchFamily="34" charset="0"/>
              </a:rPr>
              <a:t>SPC 6/2014</a:t>
            </a:r>
            <a:endParaRPr lang="sk-SK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7200000" cy="1143000"/>
          </a:xfrm>
        </p:spPr>
        <p:txBody>
          <a:bodyPr>
            <a:noAutofit/>
          </a:bodyPr>
          <a:lstStyle/>
          <a:p>
            <a:r>
              <a:rPr lang="sk-SK" sz="2800" dirty="0" smtClean="0"/>
              <a:t>Onkológia - veľmi </a:t>
            </a:r>
            <a:r>
              <a:rPr lang="sk-SK" sz="2800" dirty="0"/>
              <a:t>rozsiahle pole </a:t>
            </a:r>
            <a:r>
              <a:rPr lang="sk-SK" sz="2800" dirty="0" smtClean="0"/>
              <a:t>pôsobnosti pre nefrológov</a:t>
            </a:r>
            <a:r>
              <a:rPr lang="sk-SK" sz="2800" dirty="0"/>
              <a:t> </a:t>
            </a:r>
            <a:r>
              <a:rPr lang="sk-SK" sz="2800" dirty="0" smtClean="0"/>
              <a:t>a priestor pre interdisciplinárnu spoluprácu</a:t>
            </a: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 bwMode="auto">
          <a:xfrm>
            <a:off x="2051720" y="2879088"/>
            <a:ext cx="5760640" cy="285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005064"/>
            <a:ext cx="1961850" cy="25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ww.cms2cms.com/wp-content/uploads/2014/12/meas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804110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ctl.cornell.edu/news/newsletters/October2009/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29710"/>
            <a:ext cx="5184576" cy="3092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944"/>
            <a:ext cx="2028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Výsledok vyhľadávania obrázkov pre dopyt kidney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3" name="Group 2"/>
          <p:cNvGrpSpPr/>
          <p:nvPr/>
        </p:nvGrpSpPr>
        <p:grpSpPr>
          <a:xfrm>
            <a:off x="2339752" y="4509120"/>
            <a:ext cx="5091268" cy="1709535"/>
            <a:chOff x="2339752" y="4509120"/>
            <a:chExt cx="5091268" cy="1709535"/>
          </a:xfrm>
        </p:grpSpPr>
        <p:pic>
          <p:nvPicPr>
            <p:cNvPr id="2052" name="Picture 4" descr="http://images.clipartof.com/thumbnails/1258048-Clipart-Of-A-Happy-Strong-Kidney-Flexing-Royalty-Free-Vector-Illustration.jp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19"/>
            <a:stretch/>
          </p:blipFill>
          <p:spPr bwMode="auto">
            <a:xfrm>
              <a:off x="6300192" y="5157192"/>
              <a:ext cx="1130828" cy="106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images.clipartof.com/thumbnails/1258048-Clipart-Of-A-Happy-Strong-Kidney-Flexing-Royalty-Free-Vector-Illustration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19"/>
            <a:stretch/>
          </p:blipFill>
          <p:spPr bwMode="auto">
            <a:xfrm>
              <a:off x="2339752" y="4509120"/>
              <a:ext cx="613709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58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Vzniká nová interdisciplinárna oblasť -  onkonefrológia</a:t>
            </a:r>
            <a:endParaRPr lang="sk-SK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5123"/>
            <a:ext cx="7380312" cy="120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10931"/>
            <a:ext cx="6624000" cy="2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32" y="3429001"/>
            <a:ext cx="7236000" cy="12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5925"/>
            <a:ext cx="3204000" cy="16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24" y="5350417"/>
            <a:ext cx="3780000" cy="103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9288" y="413792"/>
            <a:ext cx="8363272" cy="1143000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čom všetkom je onkonefrológia ?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</a:t>
            </a:r>
            <a:r>
              <a:rPr lang="sk-S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rieši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konziliár nefrológ u onkologického pacienta ?</a:t>
            </a:r>
            <a:endParaRPr lang="sk-S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778040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Okruh problémov  je mimoriadne široký</a:t>
            </a:r>
          </a:p>
          <a:p>
            <a:endParaRPr lang="sk-SK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82296" indent="0">
              <a:spcBef>
                <a:spcPts val="1200"/>
              </a:spcBef>
              <a:buFont typeface="Wingdings 2"/>
              <a:buNone/>
            </a:pPr>
            <a:r>
              <a:rPr lang="sk-SK" sz="2000" b="1" dirty="0" smtClean="0">
                <a:solidFill>
                  <a:schemeClr val="accent1"/>
                </a:solidFill>
              </a:rPr>
              <a:t>I.    Obecné </a:t>
            </a:r>
            <a:r>
              <a:rPr lang="sk-SK" sz="2000" b="1" dirty="0">
                <a:solidFill>
                  <a:schemeClr val="accent1"/>
                </a:solidFill>
              </a:rPr>
              <a:t>faktory</a:t>
            </a:r>
          </a:p>
          <a:p>
            <a:pPr marL="514350" indent="-514350">
              <a:buFontTx/>
              <a:buAutoNum type="romanUcPeriod"/>
            </a:pPr>
            <a:endParaRPr lang="sk-SK" sz="2000" b="1" dirty="0" smtClean="0">
              <a:solidFill>
                <a:schemeClr val="accent1"/>
              </a:solidFill>
            </a:endParaRPr>
          </a:p>
          <a:p>
            <a:pPr marL="514350" indent="-514350">
              <a:buFontTx/>
              <a:buAutoNum type="romanUcPeriod"/>
            </a:pPr>
            <a:endParaRPr lang="sk-SK" sz="2000" b="1" dirty="0" smtClean="0">
              <a:solidFill>
                <a:schemeClr val="accent1"/>
              </a:solidFill>
            </a:endParaRPr>
          </a:p>
          <a:p>
            <a:pPr indent="531813"/>
            <a:r>
              <a:rPr lang="sk-SK" sz="2000" b="1" dirty="0">
                <a:solidFill>
                  <a:schemeClr val="accent1"/>
                </a:solidFill>
              </a:rPr>
              <a:t> </a:t>
            </a:r>
            <a:r>
              <a:rPr lang="sk-SK" sz="2000" b="1" dirty="0" smtClean="0">
                <a:solidFill>
                  <a:schemeClr val="accent1"/>
                </a:solidFill>
              </a:rPr>
              <a:t>      </a:t>
            </a:r>
            <a:endParaRPr lang="sk-SK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381328"/>
            <a:ext cx="374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Yee J, ACKD 2014</a:t>
            </a:r>
            <a:endParaRPr lang="sk-SK" sz="1400" b="1" i="1" dirty="0">
              <a:latin typeface="Arial Narrow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763814" y="3092896"/>
            <a:ext cx="7560714" cy="393650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365760" indent="-283464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/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sk-SK" dirty="0"/>
              <a:t>hypovolémia (zvracanie, hnačky, sepsa...)</a:t>
            </a:r>
          </a:p>
          <a:p>
            <a:r>
              <a:rPr lang="sk-SK" dirty="0"/>
              <a:t>nefrotoxické farmaká – aminoglykozidy, </a:t>
            </a:r>
            <a:r>
              <a:rPr lang="sk-SK" dirty="0" smtClean="0"/>
              <a:t>NSAID...</a:t>
            </a:r>
            <a:endParaRPr lang="sk-SK" dirty="0"/>
          </a:p>
          <a:p>
            <a:r>
              <a:rPr lang="sk-SK" dirty="0"/>
              <a:t>rtg </a:t>
            </a:r>
            <a:r>
              <a:rPr lang="sk-SK" dirty="0" smtClean="0"/>
              <a:t>kontrastné látky</a:t>
            </a:r>
            <a:endParaRPr lang="sk-SK" dirty="0"/>
          </a:p>
          <a:p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4" y="4893196"/>
            <a:ext cx="2247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1580728"/>
            <a:ext cx="806489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k-SK" sz="1900" b="1" dirty="0" smtClean="0">
                <a:solidFill>
                  <a:schemeClr val="accent1"/>
                </a:solidFill>
              </a:rPr>
              <a:t>II.    Špecifická problematika súvisiaca s onkologickou liečbou</a:t>
            </a: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sk-SK" sz="17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10424" y="208478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sk-SK" sz="1600" b="1" dirty="0" smtClean="0"/>
              <a:t>Syndróm lýzy tumoru:</a:t>
            </a:r>
          </a:p>
          <a:p>
            <a:r>
              <a:rPr lang="sk-SK" sz="1600" dirty="0" smtClean="0"/>
              <a:t>môže sa vyskytnúť u akéhokoľvek typu tumoru, nielen                                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600" dirty="0"/>
              <a:t> </a:t>
            </a:r>
            <a:r>
              <a:rPr lang="sk-SK" sz="1600" dirty="0" smtClean="0"/>
              <a:t>    u hematologických ochorení</a:t>
            </a:r>
          </a:p>
          <a:p>
            <a:r>
              <a:rPr lang="sk-SK" sz="1600" dirty="0" smtClean="0"/>
              <a:t>rýchla akumulácia kyseliny močovej vytvorenej z rozpadu nukleových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600" dirty="0" smtClean="0"/>
              <a:t>     kyselín vedie rôznymi mechanizmami k obličkovému zlyhaniu,         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600" dirty="0" smtClean="0">
                <a:latin typeface="Arial"/>
                <a:cs typeface="Arial"/>
              </a:rPr>
              <a:t>     ↑K, ↑P, sekundárne k ↓Ca, ktorá môže byť fatálna</a:t>
            </a:r>
            <a:endParaRPr lang="sk-SK" sz="1600" dirty="0" smtClean="0"/>
          </a:p>
          <a:p>
            <a:endParaRPr lang="sk-SK" sz="1700" dirty="0" smtClean="0"/>
          </a:p>
          <a:p>
            <a:pPr marL="82296" indent="0">
              <a:buNone/>
            </a:pPr>
            <a:r>
              <a:rPr lang="sk-SK" sz="1600" b="1" dirty="0" smtClean="0"/>
              <a:t>Ochorenie obličiek po transplantácii hematopoetických  buniek:</a:t>
            </a:r>
          </a:p>
          <a:p>
            <a:pPr marL="368046" indent="-285750">
              <a:buFontTx/>
              <a:buChar char="●"/>
            </a:pPr>
            <a:r>
              <a:rPr lang="sk-SK" sz="1600" dirty="0" smtClean="0"/>
              <a:t>AKI  (GVHD, radiačná nefritída, toxicita CNI, syndróm obštrukcie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k-SK" sz="1600" dirty="0" smtClean="0"/>
              <a:t>     hepatálnych sinusoidov...)</a:t>
            </a:r>
          </a:p>
          <a:p>
            <a:r>
              <a:rPr lang="sk-SK" sz="1600" dirty="0" smtClean="0"/>
              <a:t>CKD </a:t>
            </a:r>
            <a:r>
              <a:rPr lang="sk-SK" sz="1600" dirty="0"/>
              <a:t>(2x častejšie ako v obecnej populácii, prežívanie na dialýze zlé, </a:t>
            </a:r>
            <a:endParaRPr lang="sk-SK" sz="16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sk-SK" sz="1600" dirty="0"/>
              <a:t> </a:t>
            </a:r>
            <a:r>
              <a:rPr lang="sk-SK" sz="1600" dirty="0" smtClean="0"/>
              <a:t>    ale </a:t>
            </a:r>
            <a:r>
              <a:rPr lang="sk-SK" sz="1600" dirty="0"/>
              <a:t>KTx s dobrými </a:t>
            </a:r>
            <a:r>
              <a:rPr lang="sk-SK" sz="1600" dirty="0" smtClean="0"/>
              <a:t>výsledkami</a:t>
            </a:r>
            <a:endParaRPr lang="sk-SK" sz="1600" dirty="0"/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k-SK" sz="1700" dirty="0"/>
              <a:t>     </a:t>
            </a:r>
          </a:p>
          <a:p>
            <a:endParaRPr lang="sk-SK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361583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Wilson F.P. ,  Berns J.S., ACKD 2014, Sawinski D, ACKD 2014</a:t>
            </a:r>
            <a:endParaRPr lang="sk-SK" sz="1400" b="1" i="1" dirty="0"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06" y="5661248"/>
            <a:ext cx="114993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://www.mpbio.com/images/product-images/molecular-structure/021032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45249"/>
            <a:ext cx="1085966" cy="8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249288" y="413792"/>
            <a:ext cx="836327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ts val="3000"/>
              </a:lnSpc>
              <a:spcBef>
                <a:spcPts val="0"/>
              </a:spcBef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čom všetkom je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onkonefrológia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rieši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konziliár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nefrológ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onkologického pacienta ?</a:t>
            </a:r>
            <a:endParaRPr lang="sk-S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3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80" y="201277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sk-SK" sz="1800" dirty="0"/>
          </a:p>
          <a:p>
            <a:r>
              <a:rPr lang="sk-SK" sz="1800" dirty="0" smtClean="0"/>
              <a:t>Infiltrácia renálneho parenchýmu (lymfómy, akútne leukémie)</a:t>
            </a:r>
          </a:p>
          <a:p>
            <a:pPr>
              <a:spcBef>
                <a:spcPts val="1800"/>
              </a:spcBef>
            </a:pPr>
            <a:r>
              <a:rPr lang="sk-SK" sz="1800" dirty="0" smtClean="0"/>
              <a:t>Monoklonálne gamapatie obličkového významu</a:t>
            </a:r>
          </a:p>
          <a:p>
            <a:pPr marL="82296" indent="0">
              <a:buNone/>
            </a:pPr>
            <a:r>
              <a:rPr lang="sk-SK" sz="1800" dirty="0" smtClean="0"/>
              <a:t>       (myelómová nefropatia ...)</a:t>
            </a:r>
          </a:p>
          <a:p>
            <a:pPr>
              <a:spcBef>
                <a:spcPts val="1800"/>
              </a:spcBef>
            </a:pPr>
            <a:r>
              <a:rPr lang="sk-SK" sz="1800" dirty="0" smtClean="0"/>
              <a:t>Paraneoplastické GN</a:t>
            </a:r>
          </a:p>
          <a:p>
            <a:pPr marL="82296" indent="0">
              <a:buNone/>
            </a:pPr>
            <a:r>
              <a:rPr lang="sk-SK" sz="1800" dirty="0" smtClean="0"/>
              <a:t>       - membránová nefropatia (ca pľúc, čreva)</a:t>
            </a:r>
          </a:p>
          <a:p>
            <a:pPr marL="82296" indent="0">
              <a:buNone/>
            </a:pPr>
            <a:r>
              <a:rPr lang="sk-SK" sz="1800" dirty="0" smtClean="0"/>
              <a:t>       - MCD/FSGS  (m. Hodgkin, leukémie)</a:t>
            </a:r>
          </a:p>
          <a:p>
            <a:pPr marL="82296" indent="0">
              <a:buNone/>
            </a:pPr>
            <a:r>
              <a:rPr lang="sk-SK" sz="1800" dirty="0" smtClean="0"/>
              <a:t>       - membránovoproliferatívna GN, RPGN</a:t>
            </a:r>
          </a:p>
          <a:p>
            <a:pPr marL="82296" indent="0">
              <a:buNone/>
            </a:pPr>
            <a:r>
              <a:rPr lang="sk-SK" sz="1800" dirty="0" smtClean="0"/>
              <a:t>       - trombotická mikroangiopatia – HUS, TTP  </a:t>
            </a:r>
          </a:p>
          <a:p>
            <a:pPr marL="82296" indent="0">
              <a:buNone/>
            </a:pPr>
            <a:r>
              <a:rPr lang="sk-SK" sz="1800" dirty="0" smtClean="0"/>
              <a:t>         (mucín produkujúci adenoca žalúdka, pankreas, prostata)  </a:t>
            </a:r>
          </a:p>
          <a:p>
            <a:endParaRPr lang="sk-SK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171300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sk-SK" sz="2000" b="1" dirty="0" smtClean="0">
                <a:solidFill>
                  <a:schemeClr val="accent1"/>
                </a:solidFill>
              </a:rPr>
              <a:t>Postihnutie obličiek priamo spojené s nádorom</a:t>
            </a:r>
          </a:p>
          <a:p>
            <a:pPr indent="531813"/>
            <a:r>
              <a:rPr lang="sk-SK" sz="2000" b="1" dirty="0" smtClean="0">
                <a:solidFill>
                  <a:schemeClr val="accent1"/>
                </a:solidFill>
              </a:rPr>
              <a:t>        </a:t>
            </a:r>
            <a:endParaRPr lang="sk-SK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218" y="6381328"/>
            <a:ext cx="5040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Perazella MA, ACKD 2014, Jhaveri KD a spol, ACKD 2014</a:t>
            </a:r>
            <a:endParaRPr lang="sk-SK" sz="1400" b="1" i="1" dirty="0">
              <a:latin typeface="Arial Narrow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49288" y="413792"/>
            <a:ext cx="8363272" cy="1143000"/>
          </a:xfrm>
        </p:spPr>
        <p:txBody>
          <a:bodyPr anchor="ctr"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čom všetkom je onkonefrológia ?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</a:t>
            </a:r>
            <a:r>
              <a:rPr lang="sk-S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rieši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konziliár nefrológ u onkologického pacienta ?</a:t>
            </a:r>
            <a:endParaRPr lang="sk-S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4938"/>
            <a:ext cx="2637912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73" y="944944"/>
            <a:ext cx="263790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996952"/>
            <a:ext cx="3744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Endokapilárna hypercelularita v glomerule, zvýraznenie lobulárnej architektúry, zdvojenie bazálnej membrány</a:t>
            </a:r>
          </a:p>
          <a:p>
            <a:r>
              <a:rPr lang="sk-SK" sz="1400" dirty="0"/>
              <a:t>(</a:t>
            </a:r>
            <a:r>
              <a:rPr lang="sk-SK" sz="1400" dirty="0" smtClean="0"/>
              <a:t>Jones silver stain x 400)</a:t>
            </a:r>
            <a:endParaRPr lang="sk-SK" sz="1400" dirty="0"/>
          </a:p>
        </p:txBody>
      </p:sp>
      <p:sp>
        <p:nvSpPr>
          <p:cNvPr id="5" name="Rectangle 4"/>
          <p:cNvSpPr/>
          <p:nvPr/>
        </p:nvSpPr>
        <p:spPr>
          <a:xfrm>
            <a:off x="5076056" y="260648"/>
            <a:ext cx="33746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00" b="1" dirty="0" smtClean="0"/>
              <a:t>Membranovoproliferatívna GN </a:t>
            </a:r>
          </a:p>
          <a:p>
            <a:r>
              <a:rPr lang="sk-SK" sz="1700" b="1" dirty="0" smtClean="0"/>
              <a:t>u </a:t>
            </a:r>
            <a:r>
              <a:rPr lang="sk-SK" sz="1700" b="1" dirty="0"/>
              <a:t>80 ročnej ženy s CLL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0" y="251356"/>
            <a:ext cx="357181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00" b="1" dirty="0" smtClean="0"/>
              <a:t>Membránová nefropatia </a:t>
            </a:r>
          </a:p>
          <a:p>
            <a:r>
              <a:rPr lang="sk-SK" sz="1700" b="1" dirty="0" smtClean="0"/>
              <a:t>u 75 ročného muža s ca prostaty</a:t>
            </a:r>
            <a:endParaRPr lang="sk-SK" sz="1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268" y="2996952"/>
            <a:ext cx="3744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Difúzne depozity IgG v stene             glomerulových kapilár</a:t>
            </a:r>
          </a:p>
          <a:p>
            <a:r>
              <a:rPr lang="sk-SK" sz="1400" dirty="0" smtClean="0"/>
              <a:t>(imunoflurescencia x400)</a:t>
            </a:r>
            <a:endParaRPr lang="sk-SK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17352"/>
            <a:ext cx="2398792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31640" y="3933056"/>
            <a:ext cx="458811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00" b="1" dirty="0" smtClean="0"/>
              <a:t>Ochorenie minimálnych zmien</a:t>
            </a:r>
          </a:p>
          <a:p>
            <a:r>
              <a:rPr lang="sk-SK" sz="1700" b="1" dirty="0" smtClean="0"/>
              <a:t>u </a:t>
            </a:r>
            <a:r>
              <a:rPr lang="sk-SK" sz="1700" b="1" dirty="0"/>
              <a:t>45 ročnej </a:t>
            </a:r>
            <a:r>
              <a:rPr lang="sk-SK" sz="1700" b="1" dirty="0" smtClean="0"/>
              <a:t>ženy </a:t>
            </a:r>
            <a:r>
              <a:rPr lang="sk-SK" sz="1700" b="1" dirty="0"/>
              <a:t>s </a:t>
            </a:r>
            <a:r>
              <a:rPr lang="sk-SK" sz="1700" b="1" dirty="0" smtClean="0"/>
              <a:t>Hodgkinovou </a:t>
            </a:r>
            <a:r>
              <a:rPr lang="sk-SK" sz="1700" b="1" dirty="0"/>
              <a:t>chorobou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944" y="4922004"/>
            <a:ext cx="374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Difúzne splývanie výbežkov podocytov</a:t>
            </a:r>
          </a:p>
          <a:p>
            <a:r>
              <a:rPr lang="sk-SK" sz="1400" dirty="0" smtClean="0"/>
              <a:t>EM x 5000)</a:t>
            </a:r>
            <a:endParaRPr lang="sk-SK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6361583"/>
            <a:ext cx="5040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b="1" i="1" dirty="0" smtClean="0">
                <a:latin typeface="Arial Narrow" pitchFamily="34" charset="0"/>
              </a:rPr>
              <a:t>Jhaveri KD a spol, ACKD 2014</a:t>
            </a:r>
            <a:endParaRPr lang="sk-SK" sz="1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96514"/>
            <a:ext cx="7128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514350" indent="-514350">
              <a:buFont typeface="+mj-lt"/>
              <a:buAutoNum type="romanUcPeriod" startAt="4"/>
            </a:pPr>
            <a:r>
              <a:rPr lang="sk-SK" b="1" dirty="0" smtClean="0">
                <a:solidFill>
                  <a:schemeClr val="accent1"/>
                </a:solidFill>
                <a:cs typeface="Arial" pitchFamily="34" charset="0"/>
              </a:rPr>
              <a:t>Vzostup kreatinínu v dôsledku postrenálnej prekážky</a:t>
            </a:r>
          </a:p>
          <a:p>
            <a:pPr marL="514350" indent="-514350">
              <a:buFontTx/>
              <a:buAutoNum type="romanUcPeriod" startAt="4"/>
            </a:pPr>
            <a:endParaRPr lang="sk-SK" sz="2000" b="1" dirty="0" smtClean="0">
              <a:solidFill>
                <a:schemeClr val="accent1"/>
              </a:solidFill>
            </a:endParaRPr>
          </a:p>
          <a:p>
            <a:pPr marL="514350" indent="-514350">
              <a:buFontTx/>
              <a:buAutoNum type="romanUcPeriod" startAt="4"/>
            </a:pPr>
            <a:endParaRPr lang="sk-SK" sz="2000" b="1" dirty="0" smtClean="0">
              <a:solidFill>
                <a:schemeClr val="accent1"/>
              </a:solidFill>
            </a:endParaRPr>
          </a:p>
          <a:p>
            <a:pPr indent="531813"/>
            <a:r>
              <a:rPr lang="sk-SK" sz="2000" b="1" dirty="0">
                <a:solidFill>
                  <a:schemeClr val="accent1"/>
                </a:solidFill>
              </a:rPr>
              <a:t> </a:t>
            </a:r>
            <a:r>
              <a:rPr lang="sk-SK" sz="2000" b="1" dirty="0" smtClean="0">
                <a:solidFill>
                  <a:schemeClr val="accent1"/>
                </a:solidFill>
              </a:rPr>
              <a:t>      </a:t>
            </a:r>
            <a:endParaRPr lang="sk-SK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381328"/>
            <a:ext cx="374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>
                <a:latin typeface="Arial Narrow" pitchFamily="34" charset="0"/>
              </a:rPr>
              <a:t>Yee J, ACKD 2014</a:t>
            </a:r>
            <a:endParaRPr lang="sk-SK" sz="1400" b="1" i="1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4440" y="1772816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sk-SK" sz="18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sk-SK" sz="1800" dirty="0" smtClean="0"/>
              <a:t>priama obštrukcia ureterov (urologické, gynekologické tumory)</a:t>
            </a:r>
          </a:p>
          <a:p>
            <a:r>
              <a:rPr lang="sk-SK" sz="1800" dirty="0" smtClean="0"/>
              <a:t>tlak </a:t>
            </a:r>
            <a:r>
              <a:rPr lang="sk-SK" sz="1800" dirty="0"/>
              <a:t>zväčšených LU (lymfómy, MTS)</a:t>
            </a:r>
          </a:p>
          <a:p>
            <a:r>
              <a:rPr lang="sk-SK" sz="1800" dirty="0" smtClean="0"/>
              <a:t>retroperitoneálna fibróza doprevádzajúca fibrosklerotizujúce 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sk-SK" sz="1800" dirty="0"/>
              <a:t> </a:t>
            </a:r>
            <a:r>
              <a:rPr lang="sk-SK" sz="1800" dirty="0" smtClean="0"/>
              <a:t>    tumory (karcinoid, tu prsníka, pankreasu, čreva)</a:t>
            </a:r>
          </a:p>
          <a:p>
            <a:endParaRPr lang="sk-SK" sz="1800" dirty="0" smtClean="0"/>
          </a:p>
          <a:p>
            <a:endParaRPr lang="sk-SK" sz="1800" dirty="0" smtClean="0"/>
          </a:p>
        </p:txBody>
      </p:sp>
      <p:pic>
        <p:nvPicPr>
          <p:cNvPr id="4100" name="Picture 4" descr="http://2.bp.blogspot.com/-VT5mJn7ZleM/VFLd5aaqfrI/AAAAAAAALlc/V27ajkYjrQQ/s1600/rp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437112"/>
            <a:ext cx="149962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psa.pediatrix.com/images/kidney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0"/>
          <a:stretch/>
        </p:blipFill>
        <p:spPr bwMode="auto">
          <a:xfrm>
            <a:off x="5436096" y="4659878"/>
            <a:ext cx="1629162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177290" y="260648"/>
            <a:ext cx="8363262" cy="1174958"/>
          </a:xfrm>
        </p:spPr>
        <p:txBody>
          <a:bodyPr anchor="ctr">
            <a:noAutofit/>
          </a:bodyPr>
          <a:lstStyle/>
          <a:p>
            <a:r>
              <a:rPr lang="sk-SK" sz="3200" dirty="0" smtClean="0"/>
              <a:t>Okruhy onkonefrológie – pokračovanie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1356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8554</TotalTime>
  <Words>1955</Words>
  <Application>Microsoft Office PowerPoint</Application>
  <PresentationFormat>On-screen Show (4:3)</PresentationFormat>
  <Paragraphs>345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AKTUÁLNE  PROBLÉMY ONKONEFROLÓGIE</vt:lpstr>
      <vt:lpstr>PowerPoint Presentation</vt:lpstr>
      <vt:lpstr>PowerPoint Presentation</vt:lpstr>
      <vt:lpstr>Vzniká nová interdisciplinárna oblasť -  onkonefrológia</vt:lpstr>
      <vt:lpstr>O čom všetkom je onkonefrológia ?     Čo rieši konziliár nefrológ u onkologického pacienta ?</vt:lpstr>
      <vt:lpstr>PowerPoint Presentation</vt:lpstr>
      <vt:lpstr>O čom všetkom je onkonefrológia ?     Čo rieši konziliár nefrológ u onkologického pacienta ?</vt:lpstr>
      <vt:lpstr>PowerPoint Presentation</vt:lpstr>
      <vt:lpstr>Okruhy onkonefrológie – pokračovanie</vt:lpstr>
      <vt:lpstr>Okruhy onkonefrológie – pokračovanie</vt:lpstr>
      <vt:lpstr>PowerPoint Presentation</vt:lpstr>
      <vt:lpstr>Okruhy onkonefrológie – pokračovanie</vt:lpstr>
      <vt:lpstr>PowerPoint Presentation</vt:lpstr>
      <vt:lpstr>Okruhy onkonefrológie – pokračovanie</vt:lpstr>
      <vt:lpstr>Okruhy onkonefrológie – pokračovanie</vt:lpstr>
      <vt:lpstr>Nefrotoxicita chemoterapie</vt:lpstr>
      <vt:lpstr>Poškodenie glomerulu:       1. mikroalbuminúria – zjavná proteinúria                               – rozvinutá trombotická mikroangiopatia</vt:lpstr>
      <vt:lpstr> Cielené molekuly  a trombotická mikroangiopatia</vt:lpstr>
      <vt:lpstr>Klasická chemoterapia  a trombotická mikroangiopatia</vt:lpstr>
      <vt:lpstr>Poškodenie glomerulu:     2. Podocytopatie</vt:lpstr>
      <vt:lpstr>Nefrotoxicita chemoterapie</vt:lpstr>
      <vt:lpstr>Prototyp:  cisplatina</vt:lpstr>
      <vt:lpstr>Deriváty platiny</vt:lpstr>
      <vt:lpstr>Ifosfamid</vt:lpstr>
      <vt:lpstr>Monoklonové protilátky voči EGFR - cetuximab, panitumumab </vt:lpstr>
      <vt:lpstr>Kryštálová nefropatia po podaní metotrexátu</vt:lpstr>
      <vt:lpstr>Iné NÚL,  súvisiace s obličkami </vt:lpstr>
      <vt:lpstr>Cyklofosfamid</vt:lpstr>
      <vt:lpstr>Deriváty antracyklínu</vt:lpstr>
      <vt:lpstr>Redukcia chemoterapie                             podľa obličkových funkcií</vt:lpstr>
      <vt:lpstr>Ifosfamid</vt:lpstr>
      <vt:lpstr>Onkológia - veľmi rozsiahle pole pôsobnosti pre nefrológov a priestor pre interdisciplinárnu spoluprácu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NEFROLÓGIA ONKOLOGICKÝCH OCHORENÍ</dc:title>
  <dc:creator>xxx</dc:creator>
  <cp:lastModifiedBy>xxx</cp:lastModifiedBy>
  <cp:revision>305</cp:revision>
  <cp:lastPrinted>2015-10-07T11:20:26Z</cp:lastPrinted>
  <dcterms:created xsi:type="dcterms:W3CDTF">2015-10-04T10:28:37Z</dcterms:created>
  <dcterms:modified xsi:type="dcterms:W3CDTF">2016-06-16T10:20:13Z</dcterms:modified>
</cp:coreProperties>
</file>