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30"/>
  </p:handoutMasterIdLst>
  <p:sldIdLst>
    <p:sldId id="256" r:id="rId2"/>
    <p:sldId id="304" r:id="rId3"/>
    <p:sldId id="257" r:id="rId4"/>
    <p:sldId id="258" r:id="rId5"/>
    <p:sldId id="276" r:id="rId6"/>
    <p:sldId id="307" r:id="rId7"/>
    <p:sldId id="331" r:id="rId8"/>
    <p:sldId id="280" r:id="rId9"/>
    <p:sldId id="259" r:id="rId10"/>
    <p:sldId id="325" r:id="rId11"/>
    <p:sldId id="261" r:id="rId12"/>
    <p:sldId id="262" r:id="rId13"/>
    <p:sldId id="322" r:id="rId14"/>
    <p:sldId id="319" r:id="rId15"/>
    <p:sldId id="263" r:id="rId16"/>
    <p:sldId id="312" r:id="rId17"/>
    <p:sldId id="302" r:id="rId18"/>
    <p:sldId id="320" r:id="rId19"/>
    <p:sldId id="296" r:id="rId20"/>
    <p:sldId id="267" r:id="rId21"/>
    <p:sldId id="326" r:id="rId22"/>
    <p:sldId id="283" r:id="rId23"/>
    <p:sldId id="303" r:id="rId24"/>
    <p:sldId id="329" r:id="rId25"/>
    <p:sldId id="285" r:id="rId26"/>
    <p:sldId id="282" r:id="rId27"/>
    <p:sldId id="330" r:id="rId28"/>
    <p:sldId id="323" r:id="rId29"/>
  </p:sldIdLst>
  <p:sldSz cx="9144000" cy="6858000" type="screen4x3"/>
  <p:notesSz cx="6858000" cy="99472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20">
          <p15:clr>
            <a:srgbClr val="A4A3A4"/>
          </p15:clr>
        </p15:guide>
        <p15:guide id="2" pos="4513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4" pos="10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66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howGuides="1">
      <p:cViewPr>
        <p:scale>
          <a:sx n="70" d="100"/>
          <a:sy n="70" d="100"/>
        </p:scale>
        <p:origin x="-1290" y="60"/>
      </p:cViewPr>
      <p:guideLst>
        <p:guide orient="horz" pos="2704"/>
        <p:guide orient="horz" pos="1071"/>
        <p:guide pos="1292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9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BA27D-35B3-4D88-BC72-A000348B0992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3B86C-A660-4F5E-BE4D-49D0D90B0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2031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4" descr="http://icons.iconarchive.com/icons/icons-land/medical/256/Body-DNA-ic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4" descr="http://icons.iconarchive.com/icons/icons-land/medical/256/Body-DNA-ic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F4E209-D8CF-4D4E-81A8-F0A80BF0032C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804688"/>
            <a:ext cx="8136904" cy="1472184"/>
          </a:xfrm>
        </p:spPr>
        <p:txBody>
          <a:bodyPr>
            <a:normAutofit/>
          </a:bodyPr>
          <a:lstStyle/>
          <a:p>
            <a:r>
              <a:rPr lang="sk-SK" sz="3600" b="1" dirty="0"/>
              <a:t>NEFROLÓGIA ONKOLOGICKÝCH </a:t>
            </a:r>
            <a:r>
              <a:rPr lang="sk-SK" sz="3600" b="1" dirty="0" smtClean="0"/>
              <a:t>OCHORENÍ</a:t>
            </a:r>
            <a:endParaRPr lang="sk-SK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620888"/>
            <a:ext cx="7560840" cy="1600200"/>
          </a:xfrm>
        </p:spPr>
        <p:txBody>
          <a:bodyPr>
            <a:no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Barbara </a:t>
            </a:r>
            <a:r>
              <a:rPr lang="sk-SK" sz="2400" dirty="0" smtClean="0">
                <a:solidFill>
                  <a:schemeClr val="tx1"/>
                </a:solidFill>
              </a:rPr>
              <a:t>Grandtnerová</a:t>
            </a:r>
            <a:r>
              <a:rPr lang="sk-SK" sz="2400" baseline="30000" dirty="0" smtClean="0">
                <a:solidFill>
                  <a:schemeClr val="tx1"/>
                </a:solidFill>
              </a:rPr>
              <a:t>1</a:t>
            </a:r>
            <a:r>
              <a:rPr lang="sk-SK" sz="2400" dirty="0" smtClean="0">
                <a:solidFill>
                  <a:schemeClr val="tx1"/>
                </a:solidFill>
              </a:rPr>
              <a:t>,  </a:t>
            </a:r>
            <a:r>
              <a:rPr lang="sk-SK" sz="2400" dirty="0">
                <a:solidFill>
                  <a:schemeClr val="tx1"/>
                </a:solidFill>
              </a:rPr>
              <a:t>Matej </a:t>
            </a:r>
            <a:r>
              <a:rPr lang="sk-SK" sz="2400" dirty="0" smtClean="0">
                <a:solidFill>
                  <a:schemeClr val="tx1"/>
                </a:solidFill>
              </a:rPr>
              <a:t>Hrnčár</a:t>
            </a:r>
            <a:r>
              <a:rPr lang="sk-SK" sz="2400" baseline="30000" dirty="0" smtClean="0">
                <a:solidFill>
                  <a:schemeClr val="tx1"/>
                </a:solidFill>
              </a:rPr>
              <a:t>2</a:t>
            </a:r>
            <a:r>
              <a:rPr lang="sk-SK" sz="2400" dirty="0" smtClean="0">
                <a:solidFill>
                  <a:schemeClr val="tx1"/>
                </a:solidFill>
              </a:rPr>
              <a:t>,  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Anna Švidraňová</a:t>
            </a:r>
            <a:r>
              <a:rPr lang="sk-SK" sz="2400" baseline="30000" dirty="0">
                <a:solidFill>
                  <a:schemeClr val="tx1"/>
                </a:solidFill>
              </a:rPr>
              <a:t>2</a:t>
            </a:r>
            <a:r>
              <a:rPr lang="sk-SK" sz="2400" dirty="0" smtClean="0">
                <a:solidFill>
                  <a:schemeClr val="tx1"/>
                </a:solidFill>
              </a:rPr>
              <a:t>, </a:t>
            </a:r>
            <a:r>
              <a:rPr lang="sk-SK" sz="2400" dirty="0">
                <a:solidFill>
                  <a:schemeClr val="tx1"/>
                </a:solidFill>
              </a:rPr>
              <a:t>Eva </a:t>
            </a:r>
            <a:r>
              <a:rPr lang="sk-SK" sz="2400" dirty="0" smtClean="0">
                <a:solidFill>
                  <a:schemeClr val="tx1"/>
                </a:solidFill>
              </a:rPr>
              <a:t>Pritzová</a:t>
            </a:r>
            <a:r>
              <a:rPr lang="sk-SK" sz="2400" baseline="30000" dirty="0">
                <a:solidFill>
                  <a:schemeClr val="tx1"/>
                </a:solidFill>
              </a:rPr>
              <a:t>2</a:t>
            </a:r>
            <a:endParaRPr lang="sk-SK" sz="2400" dirty="0" smtClean="0">
              <a:solidFill>
                <a:schemeClr val="tx1"/>
              </a:solidFill>
            </a:endParaRPr>
          </a:p>
          <a:p>
            <a:endParaRPr lang="sk-SK" sz="2400" dirty="0">
              <a:solidFill>
                <a:schemeClr val="tx1"/>
              </a:solidFill>
            </a:endParaRPr>
          </a:p>
          <a:p>
            <a:r>
              <a:rPr lang="sk-SK" sz="1800" baseline="30000" dirty="0" smtClean="0">
                <a:solidFill>
                  <a:schemeClr val="tx1"/>
                </a:solidFill>
              </a:rPr>
              <a:t>1 </a:t>
            </a:r>
            <a:r>
              <a:rPr lang="sk-SK" sz="1800" dirty="0" smtClean="0">
                <a:solidFill>
                  <a:schemeClr val="tx1"/>
                </a:solidFill>
              </a:rPr>
              <a:t>Nefrologická ambulancia, Nemocnica </a:t>
            </a:r>
            <a:r>
              <a:rPr lang="sk-SK" sz="1800" dirty="0">
                <a:solidFill>
                  <a:schemeClr val="tx1"/>
                </a:solidFill>
              </a:rPr>
              <a:t>Zelený </a:t>
            </a:r>
            <a:r>
              <a:rPr lang="sk-SK" sz="1800" dirty="0" smtClean="0">
                <a:solidFill>
                  <a:schemeClr val="tx1"/>
                </a:solidFill>
              </a:rPr>
              <a:t>sen  Banská Bystrica </a:t>
            </a:r>
          </a:p>
          <a:p>
            <a:r>
              <a:rPr lang="sk-SK" sz="1800" baseline="30000" dirty="0" smtClean="0">
                <a:solidFill>
                  <a:schemeClr val="tx1"/>
                </a:solidFill>
              </a:rPr>
              <a:t>2 </a:t>
            </a:r>
            <a:r>
              <a:rPr lang="sk-SK" sz="1800" dirty="0" smtClean="0">
                <a:solidFill>
                  <a:schemeClr val="tx1"/>
                </a:solidFill>
              </a:rPr>
              <a:t>Onkologická </a:t>
            </a:r>
            <a:r>
              <a:rPr lang="sk-SK" sz="1800" dirty="0">
                <a:solidFill>
                  <a:schemeClr val="tx1"/>
                </a:solidFill>
              </a:rPr>
              <a:t>klinika SZU, FNsP  </a:t>
            </a:r>
            <a:r>
              <a:rPr lang="sk-SK" sz="1800" dirty="0" smtClean="0">
                <a:solidFill>
                  <a:schemeClr val="tx1"/>
                </a:solidFill>
              </a:rPr>
              <a:t>F.D.Roosevelta  Banská Bystrica</a:t>
            </a:r>
            <a:endParaRPr lang="sk-SK" sz="1800" dirty="0">
              <a:solidFill>
                <a:schemeClr val="tx1"/>
              </a:solidFill>
            </a:endParaRPr>
          </a:p>
          <a:p>
            <a:endParaRPr lang="sk-SK" sz="24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995936" y="5417000"/>
            <a:ext cx="2433600" cy="892320"/>
            <a:chOff x="7020272" y="5805264"/>
            <a:chExt cx="2016227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5" name="Picture 2" descr="#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805264"/>
              <a:ext cx="695325" cy="6858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68347" y="5949280"/>
              <a:ext cx="136815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sk-SK" sz="11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ZELENÝ</a:t>
              </a:r>
              <a:r>
                <a:rPr lang="sk-SK" sz="11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1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SEN</a:t>
              </a:r>
            </a:p>
            <a:p>
              <a:r>
                <a:rPr lang="sk-SK" sz="9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NEMOCNICA</a:t>
              </a:r>
              <a:endParaRPr lang="sk-SK" sz="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FEF"/>
              </a:clrFrom>
              <a:clrTo>
                <a:srgbClr val="FDF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/>
          <a:stretch/>
        </p:blipFill>
        <p:spPr bwMode="auto">
          <a:xfrm>
            <a:off x="6228184" y="5464047"/>
            <a:ext cx="918618" cy="91728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cons.iconarchive.com/icons/icons-land/medical/256/Body-DNA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557808"/>
            <a:ext cx="7498080" cy="1143000"/>
          </a:xfrm>
        </p:spPr>
        <p:txBody>
          <a:bodyPr anchor="ctr">
            <a:noAutofit/>
          </a:bodyPr>
          <a:lstStyle/>
          <a:p>
            <a:r>
              <a:rPr lang="sk-SK" sz="3200" dirty="0"/>
              <a:t>Cielené molekuly</a:t>
            </a:r>
            <a:br>
              <a:rPr lang="sk-SK" sz="3200" dirty="0"/>
            </a:br>
            <a:r>
              <a:rPr lang="sk-SK" sz="3200" dirty="0"/>
              <a:t>a trombotická mikroangiopatia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44824"/>
            <a:ext cx="7128000" cy="3132000"/>
          </a:xfrm>
          <a:pattFill prst="trellis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marL="82296" indent="0">
              <a:buNone/>
            </a:pPr>
            <a:r>
              <a:rPr lang="sk-SK" sz="1800" b="1" dirty="0"/>
              <a:t>Bevacizumab (mAb anti-VEGF)</a:t>
            </a:r>
          </a:p>
          <a:p>
            <a:pPr>
              <a:spcBef>
                <a:spcPts val="1800"/>
              </a:spcBef>
            </a:pPr>
            <a:r>
              <a:rPr lang="sk-SK" sz="1800" dirty="0"/>
              <a:t>Klinická </a:t>
            </a:r>
            <a:r>
              <a:rPr lang="sk-SK" sz="1800" dirty="0" smtClean="0"/>
              <a:t>manifestácia TMA: </a:t>
            </a:r>
            <a:r>
              <a:rPr lang="sk-SK" sz="1800" dirty="0"/>
              <a:t>mikroangiopatická hemolytická anémia, </a:t>
            </a:r>
            <a:r>
              <a:rPr lang="sk-SK" sz="1800" dirty="0" smtClean="0"/>
              <a:t> </a:t>
            </a:r>
            <a:r>
              <a:rPr lang="sk-SK" sz="1800" dirty="0" smtClean="0"/>
              <a:t>trombocytopénia</a:t>
            </a:r>
            <a:r>
              <a:rPr lang="sk-SK" sz="1800" dirty="0"/>
              <a:t>, hypertenzia, AKI s hematúriou </a:t>
            </a:r>
            <a:r>
              <a:rPr lang="sk-SK" sz="1800" dirty="0" smtClean="0"/>
              <a:t>              a </a:t>
            </a:r>
            <a:r>
              <a:rPr lang="sk-SK" sz="1800" dirty="0"/>
              <a:t>proteinúriou</a:t>
            </a:r>
          </a:p>
          <a:p>
            <a:pPr>
              <a:spcBef>
                <a:spcPts val="1200"/>
              </a:spcBef>
            </a:pPr>
            <a:r>
              <a:rPr lang="sk-SK" sz="1800" dirty="0"/>
              <a:t>Mierna </a:t>
            </a:r>
            <a:r>
              <a:rPr lang="sk-SK" sz="1800" b="1" dirty="0" err="1"/>
              <a:t>proteinúria</a:t>
            </a:r>
            <a:r>
              <a:rPr lang="sk-SK" sz="1800" dirty="0"/>
              <a:t> 20-60%, KVP &gt; 3,5 g/dU alebo NS &lt; 2%</a:t>
            </a:r>
          </a:p>
          <a:p>
            <a:pPr>
              <a:spcBef>
                <a:spcPts val="1200"/>
              </a:spcBef>
            </a:pPr>
            <a:r>
              <a:rPr lang="sk-SK" sz="1800" dirty="0"/>
              <a:t>Obličkové nálezy vznikajú 3-17 mes. od expozície</a:t>
            </a:r>
          </a:p>
          <a:p>
            <a:pPr>
              <a:spcBef>
                <a:spcPts val="1200"/>
              </a:spcBef>
            </a:pPr>
            <a:r>
              <a:rPr lang="sk-SK" sz="1800" b="1" dirty="0" smtClean="0"/>
              <a:t>Hypertenzia </a:t>
            </a:r>
            <a:r>
              <a:rPr lang="sk-SK" sz="1800" dirty="0" smtClean="0"/>
              <a:t>– vedľajší účinok aj biomarker</a:t>
            </a:r>
            <a:r>
              <a:rPr lang="sk-SK" sz="1800" dirty="0" smtClean="0"/>
              <a:t>,  jej </a:t>
            </a:r>
            <a:r>
              <a:rPr lang="sk-SK" sz="1800" dirty="0"/>
              <a:t>vznik predpovedá lepšiu odpoveď </a:t>
            </a:r>
            <a:r>
              <a:rPr lang="sk-SK" sz="1800" dirty="0" smtClean="0"/>
              <a:t>na </a:t>
            </a:r>
            <a:r>
              <a:rPr lang="sk-SK" sz="1800" dirty="0" smtClean="0"/>
              <a:t>liečbu</a:t>
            </a:r>
            <a:endParaRPr lang="sk-SK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40" y="5211336"/>
            <a:ext cx="1656000" cy="124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787261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2012, , Eremina V a spol., NEJM 2008, </a:t>
            </a:r>
            <a:r>
              <a:rPr lang="sk-SK" sz="1400" b="1" i="1" dirty="0">
                <a:latin typeface="Arial Narrow" pitchFamily="34" charset="0"/>
              </a:rPr>
              <a:t>Izzedine MH a spol., Eur J Cancer 2010, Yeh J a spol., Ann Pharmacoter 2010 </a:t>
            </a:r>
          </a:p>
          <a:p>
            <a:endParaRPr lang="sk-SK" sz="14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98080" cy="1143000"/>
          </a:xfrm>
        </p:spPr>
        <p:txBody>
          <a:bodyPr anchor="ctr">
            <a:noAutofit/>
          </a:bodyPr>
          <a:lstStyle/>
          <a:p>
            <a:r>
              <a:rPr lang="sk-SK" sz="3200" dirty="0"/>
              <a:t>Klasická chemoterapia </a:t>
            </a:r>
            <a:br>
              <a:rPr lang="sk-SK" sz="3200" dirty="0"/>
            </a:br>
            <a:r>
              <a:rPr lang="sk-SK" sz="3200" dirty="0"/>
              <a:t>a trombotická mikroangiopatia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088000"/>
          </a:xfrm>
          <a:pattFill prst="trellis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600" b="1" dirty="0" smtClean="0"/>
              <a:t>Gemcitabín </a:t>
            </a:r>
            <a:r>
              <a:rPr lang="sk-SK" sz="1600" dirty="0" smtClean="0"/>
              <a:t>(antagonista pyrimidínov)</a:t>
            </a:r>
          </a:p>
          <a:p>
            <a:r>
              <a:rPr lang="sk-SK" sz="1600" dirty="0" smtClean="0"/>
              <a:t>Liečba karcinómov plúc, pankreasu, močového mechúra a prsníka</a:t>
            </a:r>
          </a:p>
          <a:p>
            <a:r>
              <a:rPr lang="sk-SK" sz="1600" dirty="0"/>
              <a:t>Klasická </a:t>
            </a:r>
            <a:r>
              <a:rPr lang="sk-SK" sz="1600" dirty="0" smtClean="0"/>
              <a:t>TMA – </a:t>
            </a:r>
            <a:r>
              <a:rPr lang="sk-SK" sz="1600" dirty="0" err="1" smtClean="0"/>
              <a:t>hemolytická</a:t>
            </a:r>
            <a:r>
              <a:rPr lang="sk-SK" sz="1600" dirty="0" smtClean="0"/>
              <a:t> anémia</a:t>
            </a:r>
            <a:r>
              <a:rPr lang="sk-SK" sz="1600" dirty="0"/>
              <a:t>, </a:t>
            </a:r>
            <a:r>
              <a:rPr lang="sk-SK" sz="1600" dirty="0" err="1"/>
              <a:t>trobocytopénia</a:t>
            </a:r>
            <a:r>
              <a:rPr lang="sk-SK" sz="1600" dirty="0"/>
              <a:t>,  </a:t>
            </a:r>
            <a:r>
              <a:rPr lang="sk-SK" sz="1600" dirty="0">
                <a:cs typeface="Arial"/>
              </a:rPr>
              <a:t>↑ LDH</a:t>
            </a:r>
          </a:p>
          <a:p>
            <a:r>
              <a:rPr lang="sk-SK" sz="1600" dirty="0"/>
              <a:t>Akútne obličkové zlyhanie</a:t>
            </a:r>
          </a:p>
          <a:p>
            <a:r>
              <a:rPr lang="sk-SK" sz="1600" dirty="0">
                <a:cs typeface="Arial"/>
              </a:rPr>
              <a:t>H</a:t>
            </a:r>
            <a:r>
              <a:rPr lang="sk-SK" sz="1600" dirty="0" smtClean="0">
                <a:cs typeface="Arial"/>
              </a:rPr>
              <a:t>ematúria</a:t>
            </a:r>
            <a:r>
              <a:rPr lang="sk-SK" sz="1600" dirty="0">
                <a:cs typeface="Arial"/>
              </a:rPr>
              <a:t>,  </a:t>
            </a:r>
            <a:r>
              <a:rPr lang="sk-SK" sz="1600" dirty="0" smtClean="0">
                <a:cs typeface="Arial"/>
              </a:rPr>
              <a:t>proteinúria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 50% liečených </a:t>
            </a:r>
            <a:endParaRPr lang="sk-SK" sz="1600" dirty="0"/>
          </a:p>
          <a:p>
            <a:r>
              <a:rPr lang="sk-SK" sz="1600" dirty="0"/>
              <a:t>I</a:t>
            </a:r>
            <a:r>
              <a:rPr lang="sk-SK" sz="1600" dirty="0" smtClean="0"/>
              <a:t>schemické kožné lézie,  edémy,  kongrestívne srdcové zlyhanie</a:t>
            </a:r>
          </a:p>
          <a:p>
            <a:endParaRPr lang="sk-SK" sz="1600" dirty="0" smtClean="0">
              <a:cs typeface="Arial"/>
            </a:endParaRPr>
          </a:p>
          <a:p>
            <a:pPr marL="82296" indent="0">
              <a:buNone/>
            </a:pPr>
            <a:endParaRPr lang="sk-SK" sz="1600" dirty="0" smtClean="0"/>
          </a:p>
          <a:p>
            <a:endParaRPr lang="sk-SK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6093296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2012, , Eremina V a spol., NEJM 2008,  Glezerman Clin </a:t>
            </a:r>
            <a:r>
              <a:rPr lang="sk-SK" sz="1400" b="1" i="1" dirty="0" err="1" smtClean="0">
                <a:latin typeface="Arial Narrow" pitchFamily="34" charset="0"/>
              </a:rPr>
              <a:t>Nephrol</a:t>
            </a:r>
            <a:r>
              <a:rPr lang="sk-SK" sz="1400" b="1" i="1" dirty="0" smtClean="0">
                <a:latin typeface="Arial Narrow" pitchFamily="34" charset="0"/>
              </a:rPr>
              <a:t> 2009, </a:t>
            </a:r>
            <a:r>
              <a:rPr lang="sk-SK" sz="1400" b="1" i="1" dirty="0" err="1">
                <a:latin typeface="Arial Narrow" pitchFamily="34" charset="0"/>
              </a:rPr>
              <a:t>Groff</a:t>
            </a:r>
            <a:r>
              <a:rPr lang="sk-SK" sz="1400" b="1" i="1" dirty="0">
                <a:latin typeface="Arial Narrow" pitchFamily="34" charset="0"/>
              </a:rPr>
              <a:t> JA a spol., Am J </a:t>
            </a:r>
            <a:r>
              <a:rPr lang="sk-SK" sz="1400" b="1" i="1" dirty="0" err="1">
                <a:latin typeface="Arial Narrow" pitchFamily="34" charset="0"/>
              </a:rPr>
              <a:t>Kidney</a:t>
            </a:r>
            <a:r>
              <a:rPr lang="sk-SK" sz="1400" b="1" i="1" dirty="0">
                <a:latin typeface="Arial Narrow" pitchFamily="34" charset="0"/>
              </a:rPr>
              <a:t> </a:t>
            </a:r>
            <a:r>
              <a:rPr lang="sk-SK" sz="1400" b="1" i="1" dirty="0" err="1">
                <a:latin typeface="Arial Narrow" pitchFamily="34" charset="0"/>
              </a:rPr>
              <a:t>Dis</a:t>
            </a:r>
            <a:r>
              <a:rPr lang="sk-SK" sz="1400" b="1" i="1" dirty="0">
                <a:latin typeface="Arial Narrow" pitchFamily="34" charset="0"/>
              </a:rPr>
              <a:t> 1997</a:t>
            </a:r>
          </a:p>
          <a:p>
            <a:endParaRPr lang="sk-SK" sz="1400" b="1" i="1" dirty="0">
              <a:latin typeface="Arial Narrow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66408" y="3717032"/>
            <a:ext cx="7498080" cy="2088000"/>
          </a:xfrm>
          <a:prstGeom prst="rect">
            <a:avLst/>
          </a:prstGeom>
          <a:pattFill prst="trellis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>
            <a:lvl1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600" b="1"/>
            </a:lvl1pPr>
            <a:lvl2pPr marL="640080" indent="-237744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  <a:extLst/>
          </a:lstStyle>
          <a:p>
            <a:r>
              <a:rPr lang="sk-SK" dirty="0"/>
              <a:t>Mitomicín C </a:t>
            </a:r>
            <a:r>
              <a:rPr lang="sk-SK" b="0" dirty="0" smtClean="0"/>
              <a:t>(antibiotikum </a:t>
            </a:r>
            <a:r>
              <a:rPr lang="sk-SK" b="0" dirty="0"/>
              <a:t>s </a:t>
            </a:r>
            <a:r>
              <a:rPr lang="sk-SK" b="0" dirty="0" smtClean="0"/>
              <a:t>protinádorovým </a:t>
            </a:r>
            <a:r>
              <a:rPr lang="sk-SK" b="0" dirty="0"/>
              <a:t>účinkom)</a:t>
            </a:r>
          </a:p>
          <a:p>
            <a:pPr marL="365760" indent="-283464">
              <a:buFont typeface="Wingdings 2"/>
              <a:buChar char=""/>
            </a:pPr>
            <a:r>
              <a:rPr lang="sk-SK" b="0" dirty="0"/>
              <a:t>TTP-HUS</a:t>
            </a:r>
          </a:p>
          <a:p>
            <a:pPr marL="365760" indent="-283464">
              <a:buFont typeface="Wingdings 2"/>
              <a:buChar char=""/>
            </a:pPr>
            <a:r>
              <a:rPr lang="sk-SK" b="0" dirty="0"/>
              <a:t>Obvykle po 6 </a:t>
            </a:r>
            <a:r>
              <a:rPr lang="sk-SK" b="0" dirty="0" smtClean="0"/>
              <a:t>mes. </a:t>
            </a:r>
            <a:r>
              <a:rPr lang="sk-SK" b="0" dirty="0"/>
              <a:t>liečby</a:t>
            </a:r>
          </a:p>
          <a:p>
            <a:pPr marL="365760" indent="-283464">
              <a:buFont typeface="Wingdings 2"/>
              <a:buChar char=""/>
            </a:pPr>
            <a:r>
              <a:rPr lang="sk-SK" b="0" dirty="0"/>
              <a:t>Pomaly </a:t>
            </a:r>
            <a:r>
              <a:rPr lang="sk-SK" b="0" dirty="0" err="1"/>
              <a:t>progredujúce</a:t>
            </a:r>
            <a:r>
              <a:rPr lang="sk-SK" b="0" dirty="0"/>
              <a:t> </a:t>
            </a:r>
            <a:r>
              <a:rPr lang="sk-SK" b="0" dirty="0" err="1"/>
              <a:t>renálne</a:t>
            </a:r>
            <a:r>
              <a:rPr lang="sk-SK" b="0" dirty="0"/>
              <a:t> zlyhanie, hypertenzia</a:t>
            </a:r>
          </a:p>
          <a:p>
            <a:pPr marL="365760" indent="-283464">
              <a:buFont typeface="Wingdings 2"/>
              <a:buChar char=""/>
            </a:pPr>
            <a:r>
              <a:rPr lang="sk-SK" b="0" dirty="0"/>
              <a:t>Vzťahuje sa na kumulatívnu dávku</a:t>
            </a:r>
          </a:p>
          <a:p>
            <a:pPr marL="365760" indent="-283464">
              <a:buFont typeface="Wingdings 2"/>
              <a:buChar char=""/>
            </a:pPr>
            <a:r>
              <a:rPr lang="sk-SK" b="0" dirty="0"/>
              <a:t>Priaznivý efekt PF, IA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17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408" y="701824"/>
            <a:ext cx="7498080" cy="1143000"/>
          </a:xfrm>
        </p:spPr>
        <p:txBody>
          <a:bodyPr anchor="ctr">
            <a:noAutofit/>
          </a:bodyPr>
          <a:lstStyle/>
          <a:p>
            <a:r>
              <a:rPr lang="sk-SK" sz="3200" dirty="0"/>
              <a:t>Poškodenie glomerulu: </a:t>
            </a:r>
            <a:br>
              <a:rPr lang="sk-SK" sz="3200" dirty="0"/>
            </a:br>
            <a:r>
              <a:rPr lang="sk-SK" sz="3200" dirty="0"/>
              <a:t>2. Podocytopatie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472" y="22288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2000" b="1" dirty="0" smtClean="0"/>
              <a:t>IFN-</a:t>
            </a:r>
            <a:r>
              <a:rPr lang="el-GR" sz="2000" b="1" dirty="0">
                <a:latin typeface="Arial"/>
                <a:cs typeface="Arial"/>
              </a:rPr>
              <a:t>α</a:t>
            </a:r>
            <a:r>
              <a:rPr lang="sk-SK" sz="2000" b="1" dirty="0">
                <a:latin typeface="Arial"/>
                <a:cs typeface="Arial"/>
              </a:rPr>
              <a:t>, IFN-</a:t>
            </a:r>
            <a:r>
              <a:rPr lang="el-GR" sz="2000" b="1" dirty="0" smtClean="0">
                <a:latin typeface="Arial"/>
                <a:cs typeface="Arial"/>
              </a:rPr>
              <a:t>β</a:t>
            </a:r>
            <a:endParaRPr lang="sk-SK" sz="2000" b="1" dirty="0">
              <a:latin typeface="Arial"/>
              <a:cs typeface="Arial"/>
            </a:endParaRPr>
          </a:p>
          <a:p>
            <a:r>
              <a:rPr lang="sk-SK" sz="2000" dirty="0" err="1" smtClean="0"/>
              <a:t>Minimal</a:t>
            </a:r>
            <a:r>
              <a:rPr lang="sk-SK" sz="2000" dirty="0" smtClean="0"/>
              <a:t> change </a:t>
            </a:r>
            <a:r>
              <a:rPr lang="sk-SK" sz="2000" dirty="0" err="1" smtClean="0"/>
              <a:t>disease</a:t>
            </a:r>
            <a:r>
              <a:rPr lang="sk-SK" sz="2000" dirty="0" smtClean="0"/>
              <a:t> s </a:t>
            </a:r>
            <a:r>
              <a:rPr lang="sk-SK" sz="2000" dirty="0" err="1" smtClean="0">
                <a:latin typeface="Arial"/>
                <a:cs typeface="Arial"/>
              </a:rPr>
              <a:t>nefrotickým</a:t>
            </a:r>
            <a:r>
              <a:rPr lang="sk-SK" sz="2000" dirty="0" smtClean="0">
                <a:latin typeface="Arial"/>
                <a:cs typeface="Arial"/>
              </a:rPr>
              <a:t> </a:t>
            </a:r>
            <a:r>
              <a:rPr lang="sk-SK" sz="2000" dirty="0" err="1" smtClean="0">
                <a:latin typeface="Arial"/>
                <a:cs typeface="Arial"/>
              </a:rPr>
              <a:t>sy</a:t>
            </a:r>
            <a:endParaRPr lang="sk-SK" sz="2000" dirty="0" smtClean="0">
              <a:latin typeface="Arial"/>
              <a:cs typeface="Arial"/>
            </a:endParaRPr>
          </a:p>
          <a:p>
            <a:r>
              <a:rPr lang="sk-SK" sz="2000" dirty="0" smtClean="0">
                <a:latin typeface="Arial"/>
                <a:cs typeface="Arial"/>
              </a:rPr>
              <a:t>FSGS</a:t>
            </a:r>
          </a:p>
          <a:p>
            <a:pPr marL="82296" indent="0">
              <a:buNone/>
            </a:pPr>
            <a:endParaRPr lang="sk-SK" sz="2000" dirty="0" smtClean="0">
              <a:latin typeface="Arial"/>
              <a:cs typeface="Arial"/>
            </a:endParaRPr>
          </a:p>
          <a:p>
            <a:pPr marL="82296" indent="0">
              <a:spcBef>
                <a:spcPts val="1800"/>
              </a:spcBef>
              <a:buNone/>
            </a:pPr>
            <a:r>
              <a:rPr lang="sk-SK" sz="2000" b="1" dirty="0" smtClean="0">
                <a:latin typeface="Arial"/>
                <a:cs typeface="Arial"/>
              </a:rPr>
              <a:t>Pamidronát i.v.</a:t>
            </a:r>
            <a:endParaRPr lang="sk-SK" sz="2000" b="1" dirty="0">
              <a:latin typeface="Arial"/>
              <a:cs typeface="Arial"/>
            </a:endParaRPr>
          </a:p>
          <a:p>
            <a:r>
              <a:rPr lang="sk-SK" sz="2000" dirty="0" smtClean="0">
                <a:latin typeface="Arial"/>
                <a:cs typeface="Arial"/>
              </a:rPr>
              <a:t> kolapsujúca FSGS</a:t>
            </a:r>
          </a:p>
          <a:p>
            <a:endParaRPr lang="sk-SK" sz="2000" dirty="0"/>
          </a:p>
        </p:txBody>
      </p:sp>
      <p:sp>
        <p:nvSpPr>
          <p:cNvPr id="4" name="Rectangle 3"/>
          <p:cNvSpPr/>
          <p:nvPr/>
        </p:nvSpPr>
        <p:spPr>
          <a:xfrm>
            <a:off x="1519739" y="6217567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</a:t>
            </a:r>
            <a:endParaRPr lang="sk-SK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33580"/>
            <a:ext cx="1787848" cy="1359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47200" y="4292240"/>
            <a:ext cx="22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Kolapsujúca FSGS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11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/>
          </a:bodyPr>
          <a:lstStyle/>
          <a:p>
            <a:r>
              <a:rPr lang="sk-SK" dirty="0"/>
              <a:t>Nefrotoxicita chemoterapie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8006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Chemoterapia </a:t>
            </a:r>
            <a:r>
              <a:rPr lang="sk-SK" sz="2000" dirty="0"/>
              <a:t>môže postihovať všetky štruktúry </a:t>
            </a:r>
            <a:r>
              <a:rPr lang="sk-SK" sz="2000" dirty="0" smtClean="0"/>
              <a:t>obličky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2000" dirty="0"/>
              <a:t> </a:t>
            </a:r>
            <a:r>
              <a:rPr lang="sk-SK" sz="2000" dirty="0" smtClean="0"/>
              <a:t>   (glomeruly, tubuly, interstícium, mikrovaskulatúra)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05100"/>
            <a:ext cx="5057775" cy="36766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47664" y="3068960"/>
            <a:ext cx="4896544" cy="3312790"/>
            <a:chOff x="1547664" y="3068960"/>
            <a:chExt cx="4896544" cy="3312790"/>
          </a:xfrm>
        </p:grpSpPr>
        <p:sp>
          <p:nvSpPr>
            <p:cNvPr id="6" name="Ovál 5"/>
            <p:cNvSpPr/>
            <p:nvPr/>
          </p:nvSpPr>
          <p:spPr>
            <a:xfrm>
              <a:off x="4788024" y="3861048"/>
              <a:ext cx="1656184" cy="252070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" name="BlokTextu 6"/>
            <p:cNvSpPr txBox="1"/>
            <p:nvPr/>
          </p:nvSpPr>
          <p:spPr>
            <a:xfrm>
              <a:off x="1547664" y="3068960"/>
              <a:ext cx="22322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 smtClean="0">
                  <a:solidFill>
                    <a:srgbClr val="006666"/>
                  </a:solidFill>
                  <a:latin typeface="Comic Sans MS" panose="030F0702030302020204" pitchFamily="66" charset="0"/>
                </a:rPr>
                <a:t>Cieľ 2. </a:t>
              </a:r>
              <a:r>
                <a:rPr lang="sk-SK" sz="2800" b="1" dirty="0" err="1" smtClean="0">
                  <a:solidFill>
                    <a:srgbClr val="006666"/>
                  </a:solidFill>
                  <a:latin typeface="Comic Sans MS" panose="030F0702030302020204" pitchFamily="66" charset="0"/>
                </a:rPr>
                <a:t>tubuly</a:t>
              </a:r>
              <a:r>
                <a:rPr lang="sk-SK" sz="2800" b="1" dirty="0" smtClean="0">
                  <a:solidFill>
                    <a:srgbClr val="006666"/>
                  </a:solidFill>
                  <a:latin typeface="Comic Sans MS" panose="030F0702030302020204" pitchFamily="66" charset="0"/>
                </a:rPr>
                <a:t>, zberné kanáliky</a:t>
              </a:r>
              <a:endParaRPr lang="sk-SK" sz="2800" b="1" dirty="0">
                <a:solidFill>
                  <a:srgbClr val="006666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1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13792"/>
            <a:ext cx="7498080" cy="1143000"/>
          </a:xfrm>
        </p:spPr>
        <p:txBody>
          <a:bodyPr/>
          <a:lstStyle/>
          <a:p>
            <a:r>
              <a:rPr lang="sk-SK" sz="4400" dirty="0"/>
              <a:t>Prototyp:  cisplatina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8072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800" dirty="0" smtClean="0"/>
              <a:t>Indikácia - karcinómy, sarkómy, lymfómy</a:t>
            </a:r>
          </a:p>
          <a:p>
            <a:pPr>
              <a:spcBef>
                <a:spcPts val="1200"/>
              </a:spcBef>
            </a:pPr>
            <a:r>
              <a:rPr lang="sk-SK" sz="1800" b="1" i="1" dirty="0" smtClean="0"/>
              <a:t>Proximálny tubulus </a:t>
            </a:r>
            <a:r>
              <a:rPr lang="sk-SK" sz="1800" dirty="0" smtClean="0"/>
              <a:t>– izolovaná proteinúria /  strata fosfátov /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 smtClean="0"/>
              <a:t>     plne vyjadrený Fanconiho sy</a:t>
            </a:r>
          </a:p>
          <a:p>
            <a:r>
              <a:rPr lang="sk-SK" sz="1800" b="1" i="1" dirty="0" smtClean="0"/>
              <a:t>Distálny </a:t>
            </a:r>
            <a:r>
              <a:rPr lang="sk-SK" sz="1800" b="1" i="1" dirty="0" err="1" smtClean="0"/>
              <a:t>nefrón</a:t>
            </a:r>
            <a:r>
              <a:rPr lang="sk-SK" sz="1800" b="1" i="1" dirty="0" smtClean="0"/>
              <a:t> </a:t>
            </a:r>
            <a:r>
              <a:rPr lang="sk-SK" sz="1800" dirty="0"/>
              <a:t>– </a:t>
            </a:r>
            <a:r>
              <a:rPr lang="sk-SK" sz="1800" dirty="0" smtClean="0"/>
              <a:t>porušenie reabsorbcie Mg,  s následnou refraktérnou hypomagnezémiou</a:t>
            </a:r>
          </a:p>
          <a:p>
            <a:r>
              <a:rPr lang="sk-SK" sz="1800" b="1" i="1" dirty="0" smtClean="0"/>
              <a:t>Zberné kanáliky </a:t>
            </a:r>
            <a:r>
              <a:rPr lang="sk-SK" sz="1800" dirty="0" smtClean="0"/>
              <a:t>– porušenie reabsorbcie vody, </a:t>
            </a:r>
            <a:r>
              <a:rPr lang="sk-SK" sz="1800" dirty="0"/>
              <a:t>nefrogénny diabetes </a:t>
            </a:r>
            <a:r>
              <a:rPr lang="sk-SK" sz="1800" dirty="0" err="1" smtClean="0"/>
              <a:t>insipidus</a:t>
            </a:r>
            <a:endParaRPr lang="sk-SK" sz="1800" dirty="0"/>
          </a:p>
          <a:p>
            <a:r>
              <a:rPr lang="sk-SK" sz="1800" dirty="0" smtClean="0"/>
              <a:t>Strata </a:t>
            </a:r>
            <a:r>
              <a:rPr lang="sk-SK" sz="1800" dirty="0"/>
              <a:t>soli – </a:t>
            </a:r>
            <a:r>
              <a:rPr lang="sk-SK" sz="1800" dirty="0" smtClean="0"/>
              <a:t>hypovolémia</a:t>
            </a:r>
            <a:r>
              <a:rPr lang="sk-SK" sz="1800" dirty="0"/>
              <a:t>, ortostáza, funkčný pokles GFR </a:t>
            </a:r>
          </a:p>
          <a:p>
            <a:r>
              <a:rPr lang="sk-SK" sz="1800" dirty="0" err="1" smtClean="0"/>
              <a:t>Trombotická</a:t>
            </a:r>
            <a:r>
              <a:rPr lang="sk-SK" sz="1800" dirty="0" smtClean="0"/>
              <a:t> </a:t>
            </a:r>
            <a:r>
              <a:rPr lang="sk-SK" sz="1800" dirty="0" err="1" smtClean="0"/>
              <a:t>mikroangioptia</a:t>
            </a:r>
            <a:r>
              <a:rPr lang="sk-SK" sz="1800" dirty="0" smtClean="0"/>
              <a:t>, ATN</a:t>
            </a:r>
          </a:p>
          <a:p>
            <a:pPr marL="82296" indent="0">
              <a:spcBef>
                <a:spcPts val="2400"/>
              </a:spcBef>
              <a:buNone/>
            </a:pPr>
            <a:r>
              <a:rPr lang="sk-SK" sz="1800" b="1" dirty="0" smtClean="0"/>
              <a:t>Vývoj</a:t>
            </a:r>
            <a:r>
              <a:rPr lang="sk-SK" sz="1800" dirty="0"/>
              <a:t> </a:t>
            </a:r>
            <a:r>
              <a:rPr lang="sk-SK" sz="1800" dirty="0" smtClean="0"/>
              <a:t>- zotavenie</a:t>
            </a:r>
          </a:p>
          <a:p>
            <a:pPr marL="82296" indent="0">
              <a:buNone/>
            </a:pPr>
            <a:r>
              <a:rPr lang="sk-SK" sz="1800" dirty="0" smtClean="0"/>
              <a:t>          -  progresívne CKD (tubulointersticiálna fibróza a ireverzibilné 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</a:t>
            </a:r>
            <a:r>
              <a:rPr lang="sk-SK" sz="1800" dirty="0" smtClean="0"/>
              <a:t>           </a:t>
            </a:r>
            <a:r>
              <a:rPr lang="sk-SK" sz="1800" dirty="0" smtClean="0"/>
              <a:t>  </a:t>
            </a:r>
            <a:r>
              <a:rPr lang="sk-SK" sz="1800" dirty="0" smtClean="0"/>
              <a:t>tubulopatie)</a:t>
            </a:r>
          </a:p>
          <a:p>
            <a:endParaRPr lang="sk-SK" sz="1800" dirty="0"/>
          </a:p>
        </p:txBody>
      </p:sp>
      <p:sp>
        <p:nvSpPr>
          <p:cNvPr id="5" name="Rectangle 4"/>
          <p:cNvSpPr/>
          <p:nvPr/>
        </p:nvSpPr>
        <p:spPr>
          <a:xfrm>
            <a:off x="1303715" y="6165304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0090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Deriváty platiny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sk-SK" sz="2000" dirty="0" smtClean="0"/>
          </a:p>
          <a:p>
            <a:r>
              <a:rPr lang="sk-SK" sz="2000" b="1" dirty="0" err="1" smtClean="0"/>
              <a:t>karboplatina</a:t>
            </a:r>
            <a:r>
              <a:rPr lang="sk-SK" sz="2000" b="1" dirty="0" smtClean="0"/>
              <a:t> a </a:t>
            </a:r>
            <a:r>
              <a:rPr lang="sk-SK" sz="2000" b="1" dirty="0" err="1" smtClean="0"/>
              <a:t>oxaliplatina</a:t>
            </a:r>
            <a:endParaRPr lang="sk-SK" sz="2000" b="1" dirty="0" smtClean="0"/>
          </a:p>
          <a:p>
            <a:r>
              <a:rPr lang="sk-SK" sz="2000" dirty="0"/>
              <a:t>s</a:t>
            </a:r>
            <a:r>
              <a:rPr lang="sk-SK" sz="2000" dirty="0" smtClean="0"/>
              <a:t>kôr myelotoxicita a neurotoxicita</a:t>
            </a:r>
            <a:endParaRPr lang="sk-SK" sz="2000" dirty="0"/>
          </a:p>
          <a:p>
            <a:r>
              <a:rPr lang="sk-SK" sz="2000" dirty="0"/>
              <a:t>n</a:t>
            </a:r>
            <a:r>
              <a:rPr lang="sk-SK" sz="2000" dirty="0" smtClean="0"/>
              <a:t>ajčastejšia </a:t>
            </a:r>
            <a:r>
              <a:rPr lang="sk-SK" sz="2000" dirty="0"/>
              <a:t>manifestácia </a:t>
            </a:r>
            <a:r>
              <a:rPr lang="sk-SK" sz="2000" dirty="0" smtClean="0"/>
              <a:t>nefrotoxicity</a:t>
            </a:r>
            <a:r>
              <a:rPr lang="sk-SK" sz="2000" dirty="0"/>
              <a:t> - </a:t>
            </a:r>
            <a:r>
              <a:rPr lang="sk-SK" sz="2000" dirty="0" smtClean="0"/>
              <a:t>hypomagnezémia</a:t>
            </a:r>
            <a:endParaRPr lang="sk-SK" sz="2000" dirty="0"/>
          </a:p>
        </p:txBody>
      </p:sp>
      <p:sp>
        <p:nvSpPr>
          <p:cNvPr id="4" name="Rectangle 3"/>
          <p:cNvSpPr/>
          <p:nvPr/>
        </p:nvSpPr>
        <p:spPr>
          <a:xfrm>
            <a:off x="1547664" y="6237312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</a:t>
            </a:r>
            <a:endParaRPr lang="sk-SK" sz="1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645024"/>
            <a:ext cx="3148012" cy="199374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17999" r="17201"/>
          <a:stretch/>
        </p:blipFill>
        <p:spPr>
          <a:xfrm>
            <a:off x="2267744" y="3645024"/>
            <a:ext cx="1751197" cy="17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8080" cy="1143000"/>
          </a:xfrm>
        </p:spPr>
        <p:txBody>
          <a:bodyPr/>
          <a:lstStyle/>
          <a:p>
            <a:r>
              <a:rPr lang="sk-SK" dirty="0" smtClean="0"/>
              <a:t>Ifosfamid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392" y="1340768"/>
            <a:ext cx="7642096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700" dirty="0"/>
              <a:t>Alkylujúca látka </a:t>
            </a:r>
            <a:r>
              <a:rPr lang="sk-SK" sz="1700" dirty="0" smtClean="0"/>
              <a:t>veľmi </a:t>
            </a:r>
            <a:r>
              <a:rPr lang="sk-SK" sz="1700" dirty="0"/>
              <a:t>často používaná </a:t>
            </a:r>
            <a:r>
              <a:rPr lang="sk-SK" sz="1700" dirty="0" smtClean="0"/>
              <a:t>používaná v liečbe sarkómov, testikulárneho ca, niektorých lymfómov.</a:t>
            </a:r>
          </a:p>
          <a:p>
            <a:r>
              <a:rPr lang="sk-SK" sz="1700" dirty="0" smtClean="0"/>
              <a:t>Poškodenie proximálneho tubulu -  Fanconiho sy</a:t>
            </a:r>
          </a:p>
          <a:p>
            <a:r>
              <a:rPr lang="sk-SK" sz="1700" dirty="0"/>
              <a:t>Poškodenie Henleyho </a:t>
            </a:r>
            <a:r>
              <a:rPr lang="sk-SK" sz="1700" dirty="0" smtClean="0"/>
              <a:t>sľučky </a:t>
            </a:r>
            <a:r>
              <a:rPr lang="sk-SK" sz="1700" dirty="0"/>
              <a:t>a zberných kanálikov </a:t>
            </a:r>
            <a:r>
              <a:rPr lang="sk-SK" sz="1700" dirty="0" smtClean="0"/>
              <a:t>- nefrogénny diabetes </a:t>
            </a:r>
            <a:r>
              <a:rPr lang="sk-SK" sz="1700" dirty="0"/>
              <a:t>insipidus / SIADH</a:t>
            </a:r>
          </a:p>
          <a:p>
            <a:r>
              <a:rPr lang="sk-SK" sz="1700" dirty="0" smtClean="0"/>
              <a:t>Strata soli</a:t>
            </a:r>
          </a:p>
          <a:p>
            <a:r>
              <a:rPr lang="sk-SK" sz="1700" dirty="0"/>
              <a:t>Straty Mg </a:t>
            </a:r>
            <a:endParaRPr lang="sk-SK" sz="1700" dirty="0" smtClean="0"/>
          </a:p>
          <a:p>
            <a:r>
              <a:rPr lang="sk-SK" sz="1700" dirty="0" err="1" smtClean="0"/>
              <a:t>Hypokaliémia</a:t>
            </a:r>
            <a:endParaRPr lang="sk-SK" sz="1700" dirty="0" smtClean="0"/>
          </a:p>
          <a:p>
            <a:r>
              <a:rPr lang="sk-SK" sz="1700" dirty="0"/>
              <a:t>TMA s náhlym alebo pozvoľným vznikom – mesiace po </a:t>
            </a:r>
            <a:r>
              <a:rPr lang="sk-SK" sz="1700" dirty="0" smtClean="0"/>
              <a:t>prerušení </a:t>
            </a:r>
            <a:r>
              <a:rPr lang="sk-SK" sz="1700" dirty="0"/>
              <a:t>liečby</a:t>
            </a:r>
          </a:p>
          <a:p>
            <a:r>
              <a:rPr lang="sk-SK" sz="1700" dirty="0" err="1" smtClean="0"/>
              <a:t>Hemoragická</a:t>
            </a:r>
            <a:r>
              <a:rPr lang="sk-SK" sz="1700" dirty="0" smtClean="0"/>
              <a:t> </a:t>
            </a:r>
            <a:r>
              <a:rPr lang="sk-SK" sz="1700" dirty="0"/>
              <a:t>cystitída</a:t>
            </a:r>
          </a:p>
          <a:p>
            <a:pPr marL="82296" indent="0">
              <a:spcBef>
                <a:spcPts val="1800"/>
              </a:spcBef>
              <a:buNone/>
            </a:pPr>
            <a:r>
              <a:rPr lang="sk-SK" sz="1700" dirty="0" smtClean="0"/>
              <a:t>AKI je reverzibilné / trvalé</a:t>
            </a:r>
          </a:p>
          <a:p>
            <a:r>
              <a:rPr lang="sk-SK" sz="1700" dirty="0" smtClean="0"/>
              <a:t>Trvalá proximálna tubulopatia (1%)</a:t>
            </a:r>
          </a:p>
          <a:p>
            <a:r>
              <a:rPr lang="sk-SK" sz="1700" dirty="0" smtClean="0"/>
              <a:t>Izolovaná obličková fosfatúria (20%) – u detí dopad na rast, </a:t>
            </a:r>
            <a:r>
              <a:rPr lang="sk-SK" sz="1700" dirty="0" err="1" smtClean="0"/>
              <a:t>mineralizáciu</a:t>
            </a:r>
            <a:r>
              <a:rPr lang="sk-SK" sz="1700" dirty="0" smtClean="0"/>
              <a:t> skeletu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6309320"/>
            <a:ext cx="471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2012, Ciarimbioi G a spol. Mol Pharm 2011 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920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/>
              <a:t>Loebsteinove </a:t>
            </a:r>
            <a:r>
              <a:rPr lang="sk-SK" sz="3200" dirty="0" smtClean="0"/>
              <a:t>kritériá </a:t>
            </a:r>
            <a:br>
              <a:rPr lang="sk-SK" sz="3200" dirty="0" smtClean="0"/>
            </a:br>
            <a:r>
              <a:rPr lang="sk-SK" sz="3200" dirty="0" smtClean="0"/>
              <a:t>nefrotoxicity ifosfamidu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408" y="1628800"/>
            <a:ext cx="7498080" cy="2196000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sk-SK" sz="1600" dirty="0" err="1" smtClean="0"/>
              <a:t>Hypofosfatémia</a:t>
            </a:r>
            <a:r>
              <a:rPr lang="sk-SK" sz="1600" dirty="0" smtClean="0"/>
              <a:t> (</a:t>
            </a:r>
            <a:r>
              <a:rPr lang="sk-SK" sz="1600" dirty="0" smtClean="0">
                <a:cs typeface="Arial"/>
              </a:rPr>
              <a:t>&lt; 2SD zodpovedajúce veku)</a:t>
            </a:r>
          </a:p>
          <a:p>
            <a:pPr>
              <a:lnSpc>
                <a:spcPts val="2200"/>
              </a:lnSpc>
            </a:pPr>
            <a:r>
              <a:rPr lang="sk-SK" sz="1600" dirty="0" smtClean="0">
                <a:cs typeface="Arial"/>
              </a:rPr>
              <a:t>HCO3- &lt; 18 mEq/l, pH&lt; 7.32</a:t>
            </a:r>
          </a:p>
          <a:p>
            <a:pPr>
              <a:lnSpc>
                <a:spcPts val="2200"/>
              </a:lnSpc>
            </a:pPr>
            <a:r>
              <a:rPr lang="sk-SK" sz="1600" dirty="0" smtClean="0">
                <a:cs typeface="Arial"/>
              </a:rPr>
              <a:t>Akákoľvek glykosúria</a:t>
            </a:r>
          </a:p>
          <a:p>
            <a:pPr>
              <a:lnSpc>
                <a:spcPts val="2200"/>
              </a:lnSpc>
            </a:pPr>
            <a:r>
              <a:rPr lang="sk-SK" sz="1600" dirty="0" smtClean="0">
                <a:cs typeface="Arial"/>
              </a:rPr>
              <a:t>Proteinúria (&gt; 1g/dU)</a:t>
            </a:r>
          </a:p>
          <a:p>
            <a:pPr>
              <a:lnSpc>
                <a:spcPts val="2200"/>
              </a:lnSpc>
            </a:pPr>
            <a:r>
              <a:rPr lang="sk-SK" sz="1600" dirty="0" smtClean="0">
                <a:cs typeface="Arial"/>
              </a:rPr>
              <a:t>Meraná/počítaná GFR alebo CrCl &lt;80 ml/min/1.73m2</a:t>
            </a:r>
          </a:p>
          <a:p>
            <a:pPr>
              <a:lnSpc>
                <a:spcPts val="2200"/>
              </a:lnSpc>
            </a:pPr>
            <a:endParaRPr lang="sk-SK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6217567"/>
            <a:ext cx="698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Loebstein R a spol., Clin Pharmacol 1999, Hanly L a spol. , J Popul  Ther Clin Pharmacol  2013</a:t>
            </a:r>
            <a:endParaRPr lang="sk-SK" sz="1400" b="1" i="1" dirty="0">
              <a:latin typeface="Arial Narrow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341322"/>
              </p:ext>
            </p:extLst>
          </p:nvPr>
        </p:nvGraphicFramePr>
        <p:xfrm>
          <a:off x="2052168" y="3698994"/>
          <a:ext cx="3780000" cy="190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000"/>
                <a:gridCol w="1890000"/>
              </a:tblGrid>
              <a:tr h="551644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Stupeň nefrotoxicity</a:t>
                      </a:r>
                      <a:endParaRPr lang="sk-SK" sz="1400" dirty="0"/>
                    </a:p>
                  </a:txBody>
                  <a:tcPr marL="68585" marR="68585" marT="34283" marB="3428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Naplnenie</a:t>
                      </a:r>
                      <a:r>
                        <a:rPr lang="sk-SK" sz="1400" baseline="0" dirty="0" smtClean="0"/>
                        <a:t> kritérií</a:t>
                      </a:r>
                      <a:endParaRPr lang="sk-SK" sz="1400" dirty="0"/>
                    </a:p>
                  </a:txBody>
                  <a:tcPr marL="68585" marR="68585" marT="34283" marB="3428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502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žiadny</a:t>
                      </a:r>
                      <a:endParaRPr lang="sk-SK" sz="1400" dirty="0"/>
                    </a:p>
                  </a:txBody>
                  <a:tcPr marL="68585" marR="68585" marT="34283" marB="3428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</a:t>
                      </a:r>
                      <a:endParaRPr lang="sk-SK" sz="1400" dirty="0"/>
                    </a:p>
                  </a:txBody>
                  <a:tcPr marL="68585" marR="68585" marT="34283" marB="3428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502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mierny</a:t>
                      </a:r>
                      <a:endParaRPr lang="sk-SK" sz="1400" dirty="0"/>
                    </a:p>
                  </a:txBody>
                  <a:tcPr marL="68585" marR="68585" marT="34283" marB="3428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 marL="68585" marR="68585" marT="34283" marB="3428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502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stredný</a:t>
                      </a:r>
                      <a:endParaRPr lang="sk-SK" sz="1400" dirty="0"/>
                    </a:p>
                  </a:txBody>
                  <a:tcPr marL="68585" marR="68585" marT="34283" marB="3428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2-3</a:t>
                      </a:r>
                      <a:endParaRPr lang="sk-SK" sz="1400" dirty="0"/>
                    </a:p>
                  </a:txBody>
                  <a:tcPr marL="68585" marR="68585" marT="34283" marB="3428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502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vysoký</a:t>
                      </a:r>
                      <a:endParaRPr lang="sk-SK" sz="1400" dirty="0"/>
                    </a:p>
                  </a:txBody>
                  <a:tcPr marL="68585" marR="68585" marT="34283" marB="3428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4-5</a:t>
                      </a:r>
                      <a:endParaRPr lang="sk-SK" sz="1400" dirty="0"/>
                    </a:p>
                  </a:txBody>
                  <a:tcPr marL="68585" marR="68585" marT="34283" marB="3428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00192" y="407707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C00000"/>
                </a:solidFill>
              </a:rPr>
              <a:t>N-ACC ???</a:t>
            </a:r>
            <a:endParaRPr lang="sk-SK" sz="2000" b="1" dirty="0">
              <a:solidFill>
                <a:srgbClr val="C00000"/>
              </a:solidFill>
            </a:endParaRPr>
          </a:p>
        </p:txBody>
      </p:sp>
      <p:pic>
        <p:nvPicPr>
          <p:cNvPr id="10" name="Picture 2" descr="https://upload.wikimedia.org/wikipedia/commons/thumb/3/3a/(R)-N-Acetylcysteine_Structural_Formulae.png/320px-(R)-N-Acetylcysteine_Structural_Formul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7"/>
            <a:ext cx="1980000" cy="12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57808"/>
            <a:ext cx="7498080" cy="1143000"/>
          </a:xfrm>
        </p:spPr>
        <p:txBody>
          <a:bodyPr/>
          <a:lstStyle/>
          <a:p>
            <a:r>
              <a:rPr lang="sk-SK" dirty="0"/>
              <a:t>K</a:t>
            </a:r>
            <a:r>
              <a:rPr lang="sk-SK" dirty="0" smtClean="0"/>
              <a:t>azuistika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8840"/>
            <a:ext cx="7524000" cy="4800600"/>
          </a:xfrm>
        </p:spPr>
        <p:txBody>
          <a:bodyPr>
            <a:normAutofit/>
          </a:bodyPr>
          <a:lstStyle/>
          <a:p>
            <a:r>
              <a:rPr lang="sk-SK" sz="1800" dirty="0" smtClean="0"/>
              <a:t>74-ročný pacient po pravostrannej nefrektomii a subtotálnej extirpácii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</a:t>
            </a:r>
            <a:r>
              <a:rPr lang="sk-SK" sz="1800" dirty="0" smtClean="0"/>
              <a:t>    dediferencovaného liposarkómu retroperitonea 17.6.2015</a:t>
            </a:r>
          </a:p>
          <a:p>
            <a:r>
              <a:rPr lang="sk-SK" sz="1800" dirty="0" smtClean="0"/>
              <a:t>2 cykly ifosfamidu 2.7. 2015 a 6.8. 2015</a:t>
            </a:r>
          </a:p>
          <a:p>
            <a:r>
              <a:rPr lang="sk-SK" sz="1800" b="1" dirty="0" smtClean="0"/>
              <a:t>S- kreatinín </a:t>
            </a:r>
            <a:r>
              <a:rPr lang="sk-SK" sz="1800" dirty="0" smtClean="0"/>
              <a:t>114-153 umol/l</a:t>
            </a:r>
          </a:p>
          <a:p>
            <a:r>
              <a:rPr lang="sk-SK" sz="1800" b="1" dirty="0" smtClean="0"/>
              <a:t>S- fosfor </a:t>
            </a:r>
            <a:r>
              <a:rPr lang="sk-SK" sz="1800" b="1" dirty="0" smtClean="0">
                <a:latin typeface="Arial"/>
                <a:cs typeface="Arial"/>
              </a:rPr>
              <a:t>↓</a:t>
            </a:r>
            <a:r>
              <a:rPr lang="sk-SK" sz="1800" b="1" dirty="0" smtClean="0"/>
              <a:t> </a:t>
            </a:r>
            <a:r>
              <a:rPr lang="sk-SK" sz="1800" dirty="0" smtClean="0"/>
              <a:t>0,63 mmol/l</a:t>
            </a:r>
          </a:p>
          <a:p>
            <a:r>
              <a:rPr lang="sk-SK" sz="1800" dirty="0" smtClean="0"/>
              <a:t>Bez MAC, glykosúrie, </a:t>
            </a:r>
            <a:r>
              <a:rPr lang="sk-SK" sz="1800" b="1" dirty="0" smtClean="0"/>
              <a:t>KVP</a:t>
            </a:r>
            <a:r>
              <a:rPr lang="sk-SK" sz="1800" dirty="0" smtClean="0"/>
              <a:t> 0,8 g/12 hod</a:t>
            </a:r>
          </a:p>
          <a:p>
            <a:r>
              <a:rPr lang="sk-SK" sz="1800" dirty="0" smtClean="0"/>
              <a:t>Pre zhoršené obličkové parametre a kardiotoxicitu 3.cyklus nepodaný</a:t>
            </a:r>
          </a:p>
          <a:p>
            <a:r>
              <a:rPr lang="sk-SK" sz="1800" dirty="0" smtClean="0"/>
              <a:t>Uprednostnená paliatívna rádioterapia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7501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773832"/>
            <a:ext cx="7498080" cy="1143000"/>
          </a:xfrm>
        </p:spPr>
        <p:txBody>
          <a:bodyPr>
            <a:normAutofit fontScale="90000"/>
          </a:bodyPr>
          <a:lstStyle/>
          <a:p>
            <a:pPr marL="82296"/>
            <a:r>
              <a:rPr lang="sk-SK" sz="3600" dirty="0" smtClean="0"/>
              <a:t>Monoklonové protilátky </a:t>
            </a:r>
            <a:r>
              <a:rPr lang="sk-SK" sz="3600" dirty="0"/>
              <a:t>voči </a:t>
            </a:r>
            <a:r>
              <a:rPr lang="sk-SK" sz="3600" dirty="0" smtClean="0"/>
              <a:t>EGFR</a:t>
            </a:r>
            <a:br>
              <a:rPr lang="sk-SK" sz="3600" dirty="0" smtClean="0"/>
            </a:br>
            <a:r>
              <a:rPr lang="sk-SK" sz="3600" dirty="0" smtClean="0"/>
              <a:t>- cetuximab</a:t>
            </a:r>
            <a:r>
              <a:rPr lang="sk-SK" sz="3600" dirty="0"/>
              <a:t>, panitumumab</a:t>
            </a:r>
            <a:br>
              <a:rPr lang="sk-SK" sz="3600" dirty="0"/>
            </a:br>
            <a:endParaRPr lang="sk-S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288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800" dirty="0" smtClean="0"/>
              <a:t>Liečba nádorov epitelového pôvodu (kolorektálne, head/neck, prsník, pľúca)</a:t>
            </a:r>
          </a:p>
          <a:p>
            <a:pPr>
              <a:spcBef>
                <a:spcPts val="1200"/>
              </a:spcBef>
            </a:pPr>
            <a:r>
              <a:rPr lang="sk-SK" sz="1800" dirty="0" smtClean="0"/>
              <a:t>Porušujú reabsorbciu Mg v distálnom stočenom tubule</a:t>
            </a:r>
          </a:p>
          <a:p>
            <a:r>
              <a:rPr lang="sk-SK" sz="1800" dirty="0" smtClean="0">
                <a:cs typeface="Arial" panose="020B0604020202020204" pitchFamily="34" charset="0"/>
              </a:rPr>
              <a:t>↓Mg - a</a:t>
            </a:r>
            <a:r>
              <a:rPr lang="sk-SK" sz="1800" dirty="0" smtClean="0"/>
              <a:t>ž </a:t>
            </a:r>
            <a:r>
              <a:rPr lang="sk-SK" sz="1800" dirty="0"/>
              <a:t>50% liečených pacientov </a:t>
            </a:r>
            <a:endParaRPr lang="sk-SK" sz="1800" dirty="0" smtClean="0"/>
          </a:p>
          <a:p>
            <a:r>
              <a:rPr lang="sk-SK" sz="1800" dirty="0" smtClean="0"/>
              <a:t>Ťažkú hypomagnezémiu doprevádza aj hypokaliémia                             a hypokalciémia</a:t>
            </a:r>
          </a:p>
          <a:p>
            <a:r>
              <a:rPr lang="sk-SK" sz="1800" dirty="0" smtClean="0"/>
              <a:t>Zlepšenie / ústup 4-6 týždňov po ukončení liečby</a:t>
            </a:r>
          </a:p>
          <a:p>
            <a:r>
              <a:rPr lang="sk-SK" sz="1800" dirty="0" err="1" smtClean="0"/>
              <a:t>Hypomagnezémia</a:t>
            </a:r>
            <a:r>
              <a:rPr lang="sk-SK" sz="1800" dirty="0" smtClean="0"/>
              <a:t> – surogate faktor nielen toxicity ale aj účinnosti</a:t>
            </a:r>
            <a:endParaRPr lang="sk-SK" sz="1800" dirty="0"/>
          </a:p>
          <a:p>
            <a:endParaRPr lang="sk-SK" sz="1800" dirty="0"/>
          </a:p>
        </p:txBody>
      </p:sp>
      <p:sp>
        <p:nvSpPr>
          <p:cNvPr id="4" name="Rectangle 3"/>
          <p:cNvSpPr/>
          <p:nvPr/>
        </p:nvSpPr>
        <p:spPr>
          <a:xfrm>
            <a:off x="1415163" y="6309320"/>
            <a:ext cx="6613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2012, Dietrich A a spol., JASN 2010, Vincenti B a spo., Ann Oncol 2011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3454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162" y="2084784"/>
            <a:ext cx="7498080" cy="4800600"/>
          </a:xfrm>
        </p:spPr>
        <p:txBody>
          <a:bodyPr>
            <a:normAutofit/>
          </a:bodyPr>
          <a:lstStyle/>
          <a:p>
            <a:r>
              <a:rPr lang="sk-SK" sz="1800" dirty="0" smtClean="0"/>
              <a:t>4684 dospelých pacientov liečených v 15 francúzskych onkologických centrách</a:t>
            </a:r>
          </a:p>
          <a:p>
            <a:r>
              <a:rPr lang="sk-SK" sz="1800" dirty="0" smtClean="0"/>
              <a:t>60% malo biochemický dôkaz porušenej funkcie obličiek</a:t>
            </a:r>
          </a:p>
          <a:p>
            <a:r>
              <a:rPr lang="sk-SK" sz="1800" dirty="0" smtClean="0"/>
              <a:t>80% dostávalo minimálne 1 liek vyžadujúci korekciu dávky podľa RF</a:t>
            </a:r>
          </a:p>
          <a:p>
            <a:r>
              <a:rPr lang="sk-SK" sz="1800" dirty="0" smtClean="0"/>
              <a:t>80% dostávalo minimálne 1 potenciálne nefrotoxický liek</a:t>
            </a:r>
            <a:endParaRPr lang="sk-SK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6313511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>
              <a:defRPr sz="1400" b="1" i="1"/>
            </a:lvl1pPr>
          </a:lstStyle>
          <a:p>
            <a:r>
              <a:rPr lang="sk-SK" dirty="0"/>
              <a:t>Launay-Vacher V. </a:t>
            </a:r>
            <a:r>
              <a:rPr lang="sk-SK" dirty="0" err="1"/>
              <a:t>Semin</a:t>
            </a:r>
            <a:r>
              <a:rPr lang="sk-SK" dirty="0"/>
              <a:t> Nephrol 2010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lum bright="20000" contrast="40000"/>
          </a:blip>
          <a:srcRect t="1" r="1546" b="4933"/>
          <a:stretch/>
        </p:blipFill>
        <p:spPr>
          <a:xfrm>
            <a:off x="1043608" y="408550"/>
            <a:ext cx="7231225" cy="1100170"/>
          </a:xfrm>
          <a:prstGeom prst="rect">
            <a:avLst/>
          </a:prstGeom>
          <a:ln>
            <a:noFill/>
          </a:ln>
        </p:spPr>
      </p:pic>
      <p:sp>
        <p:nvSpPr>
          <p:cNvPr id="7" name="BlokTextu 6"/>
          <p:cNvSpPr txBox="1"/>
          <p:nvPr/>
        </p:nvSpPr>
        <p:spPr>
          <a:xfrm>
            <a:off x="5076056" y="163357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err="1"/>
              <a:t>Launay-Vacher</a:t>
            </a:r>
            <a:r>
              <a:rPr lang="sk-SK" sz="1400" b="1" i="1" dirty="0"/>
              <a:t> V. </a:t>
            </a:r>
            <a:r>
              <a:rPr lang="sk-SK" sz="1400" b="1" i="1" dirty="0" smtClean="0"/>
              <a:t>a </a:t>
            </a:r>
            <a:r>
              <a:rPr lang="sk-SK" sz="1400" b="1" i="1" dirty="0" err="1" smtClean="0"/>
              <a:t>spol</a:t>
            </a:r>
            <a:r>
              <a:rPr lang="sk-SK" sz="1400" b="1" i="1" dirty="0" smtClean="0"/>
              <a:t>, </a:t>
            </a:r>
            <a:r>
              <a:rPr lang="sk-SK" sz="1400" b="1" i="1" dirty="0" err="1" smtClean="0"/>
              <a:t>Cancer</a:t>
            </a:r>
            <a:r>
              <a:rPr lang="sk-SK" sz="1400" b="1" i="1" dirty="0" smtClean="0"/>
              <a:t> 2007</a:t>
            </a:r>
            <a:endParaRPr lang="sk-SK" sz="1400" b="1" i="1" dirty="0"/>
          </a:p>
          <a:p>
            <a:endParaRPr lang="sk-SK" sz="1400" b="1" i="1" dirty="0"/>
          </a:p>
        </p:txBody>
      </p:sp>
      <p:sp>
        <p:nvSpPr>
          <p:cNvPr id="9" name="BlokTextu 8"/>
          <p:cNvSpPr txBox="1"/>
          <p:nvPr/>
        </p:nvSpPr>
        <p:spPr>
          <a:xfrm>
            <a:off x="1187624" y="4173016"/>
            <a:ext cx="428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IRMA II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1187624" y="4689846"/>
            <a:ext cx="788436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Dvojročné prežívanie onkologických pacientov s CKD je signifikantne</a:t>
            </a:r>
            <a:r>
              <a:rPr lang="sk-SK" b="1" dirty="0" smtClean="0">
                <a:latin typeface="Arial"/>
                <a:cs typeface="Arial"/>
              </a:rPr>
              <a:t> znížené</a:t>
            </a:r>
            <a:r>
              <a:rPr lang="sk-SK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sk-SK" dirty="0" smtClean="0"/>
              <a:t>Možné vysvetlenie:</a:t>
            </a:r>
          </a:p>
          <a:p>
            <a:r>
              <a:rPr lang="sk-SK" dirty="0"/>
              <a:t>  </a:t>
            </a:r>
            <a:r>
              <a:rPr lang="sk-SK" dirty="0" smtClean="0"/>
              <a:t>-  KV komplikácie spojené s CKD? </a:t>
            </a:r>
          </a:p>
          <a:p>
            <a:r>
              <a:rPr lang="sk-SK" dirty="0" smtClean="0"/>
              <a:t>  -  neprimerané prispôsobenie dávky chemoterapie?</a:t>
            </a:r>
            <a:endParaRPr lang="sk-SK" dirty="0"/>
          </a:p>
        </p:txBody>
      </p:sp>
      <p:sp>
        <p:nvSpPr>
          <p:cNvPr id="10" name="Rounded Rectangle 9"/>
          <p:cNvSpPr/>
          <p:nvPr/>
        </p:nvSpPr>
        <p:spPr>
          <a:xfrm>
            <a:off x="1187624" y="1220688"/>
            <a:ext cx="5616000" cy="28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ounded Rectangle 11"/>
          <p:cNvSpPr/>
          <p:nvPr/>
        </p:nvSpPr>
        <p:spPr>
          <a:xfrm>
            <a:off x="1187624" y="4137056"/>
            <a:ext cx="1007839" cy="39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28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85800"/>
            <a:ext cx="7498080" cy="11430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Kryštálová nefropatia po podaní metotrexátu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8006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Nefrotoxicita sa spája najmä s vysokodávkovanými režimami (1-12g/m2)</a:t>
            </a:r>
          </a:p>
          <a:p>
            <a:pPr>
              <a:spcBef>
                <a:spcPts val="1200"/>
              </a:spcBef>
            </a:pPr>
            <a:r>
              <a:rPr lang="sk-SK" sz="2000" dirty="0" smtClean="0"/>
              <a:t>AKI je predovšetkým dôsledkom  precipitácie MTX                  v lumene distálneho tubulu</a:t>
            </a:r>
          </a:p>
          <a:p>
            <a:pPr>
              <a:spcBef>
                <a:spcPts val="1200"/>
              </a:spcBef>
            </a:pPr>
            <a:r>
              <a:rPr lang="sk-SK" sz="2000" dirty="0" smtClean="0"/>
              <a:t>Rizikové faktory: dehydratácia, kyslé pH moču, preexistujúce CKD</a:t>
            </a:r>
            <a:endParaRPr lang="sk-SK" sz="2000" dirty="0"/>
          </a:p>
        </p:txBody>
      </p:sp>
      <p:sp>
        <p:nvSpPr>
          <p:cNvPr id="4" name="Rectangle 3"/>
          <p:cNvSpPr/>
          <p:nvPr/>
        </p:nvSpPr>
        <p:spPr>
          <a:xfrm>
            <a:off x="1447731" y="6309320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</a:t>
            </a:r>
            <a:endParaRPr lang="sk-SK" sz="1400" dirty="0"/>
          </a:p>
        </p:txBody>
      </p:sp>
      <p:pic>
        <p:nvPicPr>
          <p:cNvPr id="5122" name="Picture 2" descr="http://depts.washington.edu/hivaids/images/arvae/arvae_c3_d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1948641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138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701824"/>
            <a:ext cx="7498080" cy="1143000"/>
          </a:xfrm>
        </p:spPr>
        <p:txBody>
          <a:bodyPr>
            <a:noAutofit/>
          </a:bodyPr>
          <a:lstStyle/>
          <a:p>
            <a:r>
              <a:rPr lang="sk-SK" sz="3600" dirty="0" smtClean="0"/>
              <a:t>Iné </a:t>
            </a:r>
            <a:r>
              <a:rPr lang="sk-SK" sz="3600" dirty="0" smtClean="0"/>
              <a:t>NÚL, </a:t>
            </a:r>
            <a:br>
              <a:rPr lang="sk-SK" sz="3600" dirty="0" smtClean="0"/>
            </a:br>
            <a:r>
              <a:rPr lang="sk-SK" sz="3600" dirty="0" smtClean="0"/>
              <a:t>súvisiace s obličkami </a:t>
            </a:r>
            <a:endParaRPr lang="sk-SK" sz="3600" dirty="0"/>
          </a:p>
        </p:txBody>
      </p:sp>
      <p:pic>
        <p:nvPicPr>
          <p:cNvPr id="4" name="Obrázok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6256" y="602424"/>
            <a:ext cx="1448650" cy="217850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75656" y="2671752"/>
            <a:ext cx="6151729" cy="3873337"/>
            <a:chOff x="1475656" y="2239704"/>
            <a:chExt cx="6151729" cy="3873337"/>
          </a:xfrm>
        </p:grpSpPr>
        <p:sp>
          <p:nvSpPr>
            <p:cNvPr id="5" name="Rectangle 4"/>
            <p:cNvSpPr/>
            <p:nvPr/>
          </p:nvSpPr>
          <p:spPr>
            <a:xfrm>
              <a:off x="1475656" y="2239704"/>
              <a:ext cx="5436168" cy="1892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2000" b="1" dirty="0"/>
                <a:t>Androgénna </a:t>
              </a:r>
              <a:r>
                <a:rPr lang="sk-SK" sz="2000" b="1" dirty="0" smtClean="0"/>
                <a:t>deprivácia</a:t>
              </a:r>
            </a:p>
            <a:p>
              <a:endParaRPr lang="sk-SK" sz="2000" b="1" dirty="0" smtClean="0"/>
            </a:p>
            <a:p>
              <a:pPr marL="285750" indent="-285750">
                <a:buClr>
                  <a:schemeClr val="accent1"/>
                </a:buClr>
                <a:buSzPct val="70000"/>
                <a:buFontTx/>
                <a:buChar char="●"/>
              </a:pPr>
              <a:r>
                <a:rPr lang="sk-SK" dirty="0"/>
                <a:t>Liečba pokročilého ca prostaty</a:t>
              </a:r>
            </a:p>
            <a:p>
              <a:pPr marL="285750" indent="-285750">
                <a:spcBef>
                  <a:spcPts val="600"/>
                </a:spcBef>
                <a:buClr>
                  <a:schemeClr val="accent1"/>
                </a:buClr>
                <a:buSzPct val="70000"/>
                <a:buFontTx/>
                <a:buChar char="●"/>
              </a:pPr>
              <a:r>
                <a:rPr lang="sk-SK" dirty="0"/>
                <a:t>Zvýšené riziko AKI </a:t>
              </a:r>
              <a:r>
                <a:rPr lang="sk-SK" dirty="0">
                  <a:latin typeface="Arial"/>
                  <a:cs typeface="Arial"/>
                </a:rPr>
                <a:t>[</a:t>
              </a:r>
              <a:r>
                <a:rPr lang="sk-SK" dirty="0"/>
                <a:t>OR 2.48(95% CI, 1.61-3.82)</a:t>
              </a:r>
              <a:r>
                <a:rPr lang="sk-SK" dirty="0">
                  <a:latin typeface="Arial"/>
                  <a:cs typeface="Arial"/>
                </a:rPr>
                <a:t>]</a:t>
              </a:r>
              <a:endParaRPr lang="sk-SK" dirty="0"/>
            </a:p>
            <a:p>
              <a:endParaRPr lang="sk-SK" dirty="0" smtClean="0"/>
            </a:p>
            <a:p>
              <a:endParaRPr lang="sk-SK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75656" y="5805264"/>
              <a:ext cx="367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b="1" i="1" dirty="0" smtClean="0"/>
                <a:t>Lapi L a spol., JAMA 2013</a:t>
              </a:r>
              <a:endParaRPr lang="sk-SK" sz="1400" b="1" i="1" dirty="0"/>
            </a:p>
          </p:txBody>
        </p:sp>
        <p:pic>
          <p:nvPicPr>
            <p:cNvPr id="3074" name="Picture 2" descr="http://topnews.ae/images/Prostate-Cancer_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4077072"/>
              <a:ext cx="1903257" cy="15126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8598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376" y="188640"/>
            <a:ext cx="7498080" cy="1143000"/>
          </a:xfrm>
        </p:spPr>
        <p:txBody>
          <a:bodyPr/>
          <a:lstStyle/>
          <a:p>
            <a:r>
              <a:rPr lang="sk-SK" dirty="0" smtClean="0"/>
              <a:t>Cyklofosfamid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84734"/>
            <a:ext cx="7502652" cy="473655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800" b="1" dirty="0" err="1" smtClean="0"/>
              <a:t>Hemoragická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cystitída</a:t>
            </a:r>
            <a:endParaRPr lang="sk-SK" sz="1800" b="1" dirty="0" smtClean="0"/>
          </a:p>
          <a:p>
            <a:r>
              <a:rPr lang="sk-SK" sz="1800" dirty="0"/>
              <a:t>Rozdiel medzi NÚ </a:t>
            </a:r>
            <a:r>
              <a:rPr lang="sk-SK" sz="1800" dirty="0" err="1"/>
              <a:t>ifosfamidu</a:t>
            </a:r>
            <a:r>
              <a:rPr lang="sk-SK" sz="1800" dirty="0"/>
              <a:t> (</a:t>
            </a:r>
            <a:r>
              <a:rPr lang="sk-SK" sz="1800" dirty="0" err="1"/>
              <a:t>nefrotoxicita</a:t>
            </a:r>
            <a:r>
              <a:rPr lang="sk-SK" sz="1800" dirty="0"/>
              <a:t>) a </a:t>
            </a:r>
            <a:r>
              <a:rPr lang="sk-SK" sz="1800" dirty="0" err="1"/>
              <a:t>cyklofosfamidu</a:t>
            </a:r>
            <a:r>
              <a:rPr lang="sk-SK" sz="1800" dirty="0"/>
              <a:t> (</a:t>
            </a:r>
            <a:r>
              <a:rPr lang="sk-SK" sz="1800" dirty="0" err="1"/>
              <a:t>hemoragická</a:t>
            </a:r>
            <a:r>
              <a:rPr lang="sk-SK" sz="1800" dirty="0"/>
              <a:t> </a:t>
            </a:r>
            <a:r>
              <a:rPr lang="sk-SK" sz="1800" dirty="0" err="1"/>
              <a:t>cystitída</a:t>
            </a:r>
            <a:r>
              <a:rPr lang="sk-SK" sz="1800" dirty="0"/>
              <a:t>), ktoré sú </a:t>
            </a:r>
            <a:r>
              <a:rPr lang="sk-SK" sz="1800" dirty="0" err="1"/>
              <a:t>pribuzné</a:t>
            </a:r>
            <a:r>
              <a:rPr lang="sk-SK" sz="1800" dirty="0"/>
              <a:t> látky je v ich toxických </a:t>
            </a:r>
            <a:r>
              <a:rPr lang="sk-SK" sz="1800" dirty="0" err="1"/>
              <a:t>metabolitoch</a:t>
            </a:r>
            <a:r>
              <a:rPr lang="sk-SK" sz="1800" dirty="0"/>
              <a:t>. </a:t>
            </a:r>
            <a:r>
              <a:rPr lang="sk-SK" sz="1800" dirty="0" err="1"/>
              <a:t>Akroleín</a:t>
            </a:r>
            <a:r>
              <a:rPr lang="sk-SK" sz="1800" dirty="0"/>
              <a:t>  tvorený z CYC nie je </a:t>
            </a:r>
            <a:r>
              <a:rPr lang="sk-SK" sz="1800" dirty="0" err="1"/>
              <a:t>nefrotoxický</a:t>
            </a:r>
            <a:r>
              <a:rPr lang="sk-SK" sz="1800" dirty="0"/>
              <a:t>, zatiaľ čo </a:t>
            </a:r>
            <a:r>
              <a:rPr lang="sk-SK" sz="1800" dirty="0" err="1"/>
              <a:t>chloracetaldehyd</a:t>
            </a:r>
            <a:r>
              <a:rPr lang="sk-SK" sz="1800" dirty="0"/>
              <a:t> tvorený z </a:t>
            </a:r>
            <a:r>
              <a:rPr lang="sk-SK" sz="1800" dirty="0" err="1"/>
              <a:t>ifosfamidu</a:t>
            </a:r>
            <a:r>
              <a:rPr lang="sk-SK" sz="1800" dirty="0"/>
              <a:t> </a:t>
            </a:r>
            <a:r>
              <a:rPr lang="sk-SK" sz="1800" dirty="0" err="1"/>
              <a:t>počkodzuje</a:t>
            </a:r>
            <a:r>
              <a:rPr lang="sk-SK" sz="1800" dirty="0"/>
              <a:t> obličkové </a:t>
            </a:r>
            <a:r>
              <a:rPr lang="sk-SK" sz="1800" dirty="0" smtClean="0"/>
              <a:t>tkanivo</a:t>
            </a:r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/>
          </a:p>
        </p:txBody>
      </p:sp>
      <p:sp>
        <p:nvSpPr>
          <p:cNvPr id="5" name="Obdĺžnik 4"/>
          <p:cNvSpPr/>
          <p:nvPr/>
        </p:nvSpPr>
        <p:spPr>
          <a:xfrm>
            <a:off x="1259210" y="4468177"/>
            <a:ext cx="741724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lang="sk-SK" b="1" dirty="0" err="1"/>
              <a:t>Hyponatriémia</a:t>
            </a:r>
            <a:r>
              <a:rPr lang="sk-SK" b="1" dirty="0"/>
              <a:t> </a:t>
            </a:r>
          </a:p>
          <a:p>
            <a:pPr marL="368046" indent="-28575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dirty="0"/>
              <a:t>v dôsledku ↑ účinku ADH – spája sa s vysokými dávkami CYC</a:t>
            </a:r>
          </a:p>
          <a:p>
            <a:pPr marL="82296">
              <a:buClr>
                <a:schemeClr val="accent1"/>
              </a:buClr>
              <a:buSzPct val="100000"/>
            </a:pPr>
            <a:r>
              <a:rPr lang="sk-SK" dirty="0"/>
              <a:t>     (30-50 mg/kg)</a:t>
            </a:r>
          </a:p>
          <a:p>
            <a:pPr marL="368046" indent="-28575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dirty="0"/>
              <a:t>Ustupuje obvykle 24 hod po ukončení liečby</a:t>
            </a:r>
          </a:p>
          <a:p>
            <a:pPr marL="368046" indent="-28575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dirty="0"/>
              <a:t>Môže predstavovať závažný problém pri </a:t>
            </a:r>
            <a:r>
              <a:rPr lang="sk-SK" dirty="0" smtClean="0"/>
              <a:t>cielenej hyperhydratácii     </a:t>
            </a:r>
            <a:r>
              <a:rPr lang="sk-SK" dirty="0"/>
              <a:t>v prevencii urologickej </a:t>
            </a:r>
            <a:r>
              <a:rPr lang="sk-SK" dirty="0" smtClean="0"/>
              <a:t>toxicity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086101"/>
            <a:ext cx="1747292" cy="15909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60299" y="6237312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16311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Deriváty antracyklínu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doxorubicin, </a:t>
            </a:r>
            <a:r>
              <a:rPr lang="sk-SK" sz="2000" dirty="0" smtClean="0"/>
              <a:t>daunorubicin</a:t>
            </a:r>
            <a:r>
              <a:rPr lang="sk-SK" sz="2000" dirty="0"/>
              <a:t>, idarubicin, epirubicin, and mitoxantrone </a:t>
            </a:r>
            <a:endParaRPr lang="sk-SK" sz="2000" dirty="0" smtClean="0"/>
          </a:p>
          <a:p>
            <a:endParaRPr lang="sk-SK" sz="2000" dirty="0"/>
          </a:p>
          <a:p>
            <a:r>
              <a:rPr lang="sk-SK" sz="2000" dirty="0" err="1" smtClean="0"/>
              <a:t>Kardiomyopatia</a:t>
            </a:r>
            <a:r>
              <a:rPr lang="sk-SK" sz="2000" dirty="0" smtClean="0"/>
              <a:t> a kardiorenálny syndróm</a:t>
            </a:r>
            <a:endParaRPr lang="sk-SK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6001543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Vávrová A a spol., PLoS One 2013</a:t>
            </a:r>
            <a:endParaRPr lang="sk-SK" sz="1400" b="1" i="1" dirty="0">
              <a:latin typeface="Arial Narrow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429000"/>
            <a:ext cx="5715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85800"/>
            <a:ext cx="7498080" cy="11430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Redukcia chemoterapie                             podľa obličkových funkcií</a:t>
            </a:r>
            <a:endParaRPr lang="sk-SK" sz="3200" dirty="0"/>
          </a:p>
        </p:txBody>
      </p:sp>
      <p:pic>
        <p:nvPicPr>
          <p:cNvPr id="6146" name="Picture 2" descr="http://medical-treatment.org/highresolution/l_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52" y="5042136"/>
            <a:ext cx="2016000" cy="14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81272"/>
            <a:ext cx="7498080" cy="3996000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Poškodenie obličiek môže viesť k:</a:t>
            </a:r>
          </a:p>
          <a:p>
            <a:pPr marL="82296" indent="0">
              <a:buNone/>
            </a:pPr>
            <a:r>
              <a:rPr lang="sk-SK" sz="1800" dirty="0" smtClean="0"/>
              <a:t>        -  oneskorenému metabolizmu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</a:t>
            </a:r>
            <a:r>
              <a:rPr lang="sk-SK" sz="1800" dirty="0" smtClean="0"/>
              <a:t>       -  zníženej exkrécii  CHT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</a:t>
            </a:r>
            <a:r>
              <a:rPr lang="sk-SK" sz="1800" dirty="0" smtClean="0"/>
              <a:t>       -  následne zvýšenej  systémovej toxicite</a:t>
            </a:r>
          </a:p>
          <a:p>
            <a:pPr>
              <a:spcBef>
                <a:spcPts val="1200"/>
              </a:spcBef>
            </a:pPr>
            <a:r>
              <a:rPr lang="sk-SK" sz="1800" dirty="0" smtClean="0"/>
              <a:t>Mnoho CHT vyžaduje redukciu v prípade obličkovej nedostatočnosti,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</a:t>
            </a:r>
            <a:r>
              <a:rPr lang="sk-SK" sz="1800" dirty="0" smtClean="0"/>
              <a:t>    nakoľko? -  názory sú často rôznorodé</a:t>
            </a:r>
          </a:p>
          <a:p>
            <a:pPr>
              <a:spcBef>
                <a:spcPts val="1200"/>
              </a:spcBef>
            </a:pPr>
            <a:r>
              <a:rPr lang="sk-SK" sz="1800" dirty="0" smtClean="0"/>
              <a:t>U pacientov liečených HD  je adekvátne dávkovanie mnohých           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</a:t>
            </a:r>
            <a:r>
              <a:rPr lang="sk-SK" sz="1800" dirty="0" smtClean="0"/>
              <a:t>    CHT stále nie jednoznačne stanovené (redukcia,  časovanie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</a:t>
            </a:r>
            <a:r>
              <a:rPr lang="sk-SK" sz="1800" dirty="0" smtClean="0"/>
              <a:t>    vzhľadom na HD)</a:t>
            </a:r>
          </a:p>
          <a:p>
            <a:endParaRPr lang="sk-SK" sz="1800" dirty="0"/>
          </a:p>
        </p:txBody>
      </p:sp>
      <p:sp>
        <p:nvSpPr>
          <p:cNvPr id="5" name="Rectangle 4"/>
          <p:cNvSpPr/>
          <p:nvPr/>
        </p:nvSpPr>
        <p:spPr>
          <a:xfrm>
            <a:off x="1475656" y="6165304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6056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Ifosfamid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45136"/>
            <a:ext cx="7498080" cy="2808000"/>
          </a:xfrm>
        </p:spPr>
        <p:txBody>
          <a:bodyPr>
            <a:normAutofit/>
          </a:bodyPr>
          <a:lstStyle/>
          <a:p>
            <a:r>
              <a:rPr lang="sk-SK" sz="1800" dirty="0" smtClean="0"/>
              <a:t>FDA info neobsahuje návod na redukciu</a:t>
            </a:r>
          </a:p>
          <a:p>
            <a:pPr>
              <a:spcBef>
                <a:spcPts val="1200"/>
              </a:spcBef>
            </a:pPr>
            <a:r>
              <a:rPr lang="sk-SK" sz="1800" dirty="0" smtClean="0"/>
              <a:t>Kintzel:   Cr Cl 46-60 ml/min  – 80% dávky</a:t>
            </a:r>
          </a:p>
          <a:p>
            <a:pPr marL="82296" indent="0">
              <a:buNone/>
            </a:pPr>
            <a:r>
              <a:rPr lang="sk-SK" sz="1800" dirty="0" smtClean="0"/>
              <a:t>                   CrCl  31-45 ml/min   – 75%</a:t>
            </a:r>
          </a:p>
          <a:p>
            <a:pPr marL="82296" indent="0">
              <a:buNone/>
            </a:pPr>
            <a:r>
              <a:rPr lang="sk-SK" sz="1800" dirty="0"/>
              <a:t> </a:t>
            </a:r>
            <a:r>
              <a:rPr lang="sk-SK" sz="1800" dirty="0" smtClean="0"/>
              <a:t>                  CrCl </a:t>
            </a:r>
            <a:r>
              <a:rPr lang="sk-SK" sz="1800" dirty="0" smtClean="0">
                <a:cs typeface="Arial"/>
              </a:rPr>
              <a:t>&lt;</a:t>
            </a:r>
            <a:r>
              <a:rPr lang="sk-SK" sz="1800" dirty="0" smtClean="0"/>
              <a:t> 30ml/min       – 70%</a:t>
            </a:r>
          </a:p>
          <a:p>
            <a:pPr>
              <a:spcBef>
                <a:spcPts val="1200"/>
              </a:spcBef>
            </a:pPr>
            <a:r>
              <a:rPr lang="sk-SK" sz="1800" dirty="0" smtClean="0"/>
              <a:t>Aronoff: redukovať dávku o 25% len u pacientov s CrCl </a:t>
            </a:r>
            <a:r>
              <a:rPr lang="sk-SK" sz="1800" dirty="0" smtClean="0">
                <a:cs typeface="Arial"/>
              </a:rPr>
              <a:t>&lt;</a:t>
            </a:r>
            <a:r>
              <a:rPr lang="sk-SK" sz="1800" dirty="0" smtClean="0"/>
              <a:t> 10 ml/min</a:t>
            </a:r>
            <a:endParaRPr lang="sk-SK" sz="1800" dirty="0"/>
          </a:p>
        </p:txBody>
      </p:sp>
      <p:sp>
        <p:nvSpPr>
          <p:cNvPr id="4" name="Rectangle 3"/>
          <p:cNvSpPr/>
          <p:nvPr/>
        </p:nvSpPr>
        <p:spPr>
          <a:xfrm>
            <a:off x="2555776" y="3861048"/>
            <a:ext cx="7128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i="1" dirty="0">
                <a:latin typeface="Arial Narrow" pitchFamily="34" charset="0"/>
              </a:rPr>
              <a:t>Kintzel PE a spol., Cancer Treat Rev </a:t>
            </a:r>
            <a:r>
              <a:rPr lang="sk-SK" sz="1400" b="1" i="1" dirty="0" smtClean="0">
                <a:latin typeface="Arial Narrow" pitchFamily="34" charset="0"/>
              </a:rPr>
              <a:t>1995,  Aronoff </a:t>
            </a:r>
            <a:r>
              <a:rPr lang="sk-SK" sz="1400" b="1" i="1" dirty="0">
                <a:latin typeface="Arial Narrow" pitchFamily="34" charset="0"/>
              </a:rPr>
              <a:t>GM a spol. Am College of Phys 2007</a:t>
            </a:r>
          </a:p>
        </p:txBody>
      </p:sp>
      <p:sp>
        <p:nvSpPr>
          <p:cNvPr id="5" name="AutoShape 2" descr="https://www.cms2cms.com/wp-content/uploads/2014/12/meas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14329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8676000" cy="1467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168" y="609329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400" b="1" i="1" dirty="0" smtClean="0">
                <a:latin typeface="Arial Narrow" pitchFamily="34" charset="0"/>
              </a:rPr>
              <a:t>SPC 6/2014</a:t>
            </a:r>
            <a:endParaRPr lang="sk-SK" sz="14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498080" cy="114300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Meranie renálnych funkcií</a:t>
            </a:r>
            <a:endParaRPr lang="sk-S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800" b="1" dirty="0" smtClean="0"/>
              <a:t>Obézni:</a:t>
            </a:r>
          </a:p>
          <a:p>
            <a:r>
              <a:rPr lang="sk-SK" sz="1800" dirty="0"/>
              <a:t>p</a:t>
            </a:r>
            <a:r>
              <a:rPr lang="sk-SK" sz="1800" dirty="0" smtClean="0"/>
              <a:t>oužitie aktuálnej hmostnosti vo výpočte CrCl podľa Cocroft Gaulta  </a:t>
            </a:r>
          </a:p>
          <a:p>
            <a:pPr marL="82296" indent="0">
              <a:buNone/>
            </a:pPr>
            <a:r>
              <a:rPr lang="sk-SK" sz="1800" dirty="0"/>
              <a:t> </a:t>
            </a:r>
            <a:r>
              <a:rPr lang="sk-SK" sz="1800" dirty="0" smtClean="0"/>
              <a:t>    nadhodnocuje skutočnú GFR – pacient môže dostať vyššiu dávku </a:t>
            </a:r>
          </a:p>
          <a:p>
            <a:pPr marL="82296" indent="0">
              <a:buNone/>
            </a:pPr>
            <a:r>
              <a:rPr lang="sk-SK" sz="1800" dirty="0"/>
              <a:t> </a:t>
            </a:r>
            <a:r>
              <a:rPr lang="sk-SK" sz="1800" dirty="0" smtClean="0"/>
              <a:t>    chemoterapie</a:t>
            </a:r>
          </a:p>
          <a:p>
            <a:pPr marL="82296" indent="0">
              <a:spcBef>
                <a:spcPts val="1200"/>
              </a:spcBef>
              <a:buNone/>
            </a:pPr>
            <a:r>
              <a:rPr lang="sk-SK" sz="1800" b="1" dirty="0" smtClean="0"/>
              <a:t>Kachexia: </a:t>
            </a:r>
          </a:p>
          <a:p>
            <a:r>
              <a:rPr lang="sk-SK" sz="1800" dirty="0"/>
              <a:t> </a:t>
            </a:r>
            <a:r>
              <a:rPr lang="sk-SK" sz="1800" dirty="0" smtClean="0"/>
              <a:t> výpočet eGFR zaťažený veľkou chybovosťou</a:t>
            </a:r>
          </a:p>
          <a:p>
            <a:pPr marL="82296" indent="0">
              <a:spcBef>
                <a:spcPts val="1200"/>
              </a:spcBef>
              <a:buNone/>
            </a:pPr>
            <a:r>
              <a:rPr lang="sk-SK" sz="1800" b="1" dirty="0" smtClean="0"/>
              <a:t>Cystatín C:</a:t>
            </a:r>
          </a:p>
          <a:p>
            <a:pPr>
              <a:spcBef>
                <a:spcPts val="1200"/>
              </a:spcBef>
            </a:pPr>
            <a:r>
              <a:rPr lang="sk-SK" sz="1800" dirty="0" smtClean="0"/>
              <a:t>Zvýšený u nektorých agresívnych foriem tumorov prsnika, prostaty...</a:t>
            </a:r>
            <a:endParaRPr lang="sk-SK" sz="1800" dirty="0"/>
          </a:p>
        </p:txBody>
      </p:sp>
      <p:sp>
        <p:nvSpPr>
          <p:cNvPr id="4" name="Rectangle 3"/>
          <p:cNvSpPr/>
          <p:nvPr/>
        </p:nvSpPr>
        <p:spPr>
          <a:xfrm>
            <a:off x="3276448" y="4509120"/>
            <a:ext cx="532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i="1" dirty="0">
                <a:latin typeface="Arial Narrow" pitchFamily="34" charset="0"/>
              </a:rPr>
              <a:t>Yano M, </a:t>
            </a:r>
            <a:r>
              <a:rPr lang="sk-SK" sz="1400" b="1" i="1" dirty="0" smtClean="0">
                <a:latin typeface="Arial Narrow" pitchFamily="34" charset="0"/>
              </a:rPr>
              <a:t>a spol.  </a:t>
            </a:r>
            <a:r>
              <a:rPr lang="sk-SK" sz="1400" b="1" i="1" dirty="0">
                <a:latin typeface="Arial Narrow" pitchFamily="34" charset="0"/>
              </a:rPr>
              <a:t>Surg Today </a:t>
            </a:r>
            <a:r>
              <a:rPr lang="sk-SK" sz="1400" b="1" i="1" dirty="0" smtClean="0">
                <a:latin typeface="Arial Narrow" pitchFamily="34" charset="0"/>
              </a:rPr>
              <a:t>2001; Kos </a:t>
            </a:r>
            <a:r>
              <a:rPr lang="sk-SK" sz="1400" b="1" i="1" dirty="0">
                <a:latin typeface="Arial Narrow" pitchFamily="34" charset="0"/>
              </a:rPr>
              <a:t>J</a:t>
            </a:r>
            <a:r>
              <a:rPr lang="sk-SK" sz="1400" b="1" i="1" dirty="0" smtClean="0">
                <a:latin typeface="Arial Narrow" pitchFamily="34" charset="0"/>
              </a:rPr>
              <a:t>, a spol. , Int </a:t>
            </a:r>
            <a:r>
              <a:rPr lang="sk-SK" sz="1400" b="1" i="1" dirty="0">
                <a:latin typeface="Arial Narrow" pitchFamily="34" charset="0"/>
              </a:rPr>
              <a:t>J Biol Markers </a:t>
            </a:r>
            <a:r>
              <a:rPr lang="sk-SK" sz="1400" b="1" i="1" dirty="0" smtClean="0">
                <a:latin typeface="Arial Narrow" pitchFamily="34" charset="0"/>
              </a:rPr>
              <a:t>2000 </a:t>
            </a:r>
            <a:endParaRPr lang="sk-SK" sz="1400" b="1" i="1" dirty="0">
              <a:latin typeface="Arial Narrow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31072"/>
            <a:ext cx="3075198" cy="18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5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>
            <a:normAutofit/>
          </a:bodyPr>
          <a:lstStyle/>
          <a:p>
            <a:r>
              <a:rPr lang="sk-SK" sz="3000" dirty="0" smtClean="0"/>
              <a:t>Porovnanie rádioizotopovej mGFR a eGFR</a:t>
            </a:r>
            <a:endParaRPr lang="sk-SK" sz="30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5544616" cy="192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64335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Salek T a spol., Klin Onkol 2015</a:t>
            </a:r>
            <a:endParaRPr lang="sk-SK" sz="1400" b="1" i="1" dirty="0">
              <a:latin typeface="Arial Narrow" pitchFamily="34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64" y="3068960"/>
            <a:ext cx="3924000" cy="31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56" y="3068963"/>
            <a:ext cx="3636000" cy="314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6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5656" y="1277888"/>
            <a:ext cx="7200000" cy="1143000"/>
          </a:xfrm>
        </p:spPr>
        <p:txBody>
          <a:bodyPr>
            <a:normAutofit fontScale="90000"/>
          </a:bodyPr>
          <a:lstStyle/>
          <a:p>
            <a:r>
              <a:rPr lang="sk-SK" sz="4400" dirty="0" smtClean="0"/>
              <a:t>Onkológia - veľmi </a:t>
            </a:r>
            <a:r>
              <a:rPr lang="sk-SK" sz="4400" dirty="0"/>
              <a:t>rozsiahle pole </a:t>
            </a:r>
            <a:r>
              <a:rPr lang="sk-SK" sz="4400" dirty="0" smtClean="0"/>
              <a:t>pôsobnosti pre </a:t>
            </a:r>
            <a:r>
              <a:rPr lang="sk-SK" sz="4400" dirty="0"/>
              <a:t>nefrológa </a:t>
            </a:r>
            <a:br>
              <a:rPr lang="sk-SK" sz="4400" dirty="0"/>
            </a:br>
            <a:endParaRPr lang="sk-SK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 bwMode="auto">
          <a:xfrm>
            <a:off x="2051720" y="2807080"/>
            <a:ext cx="5760640" cy="285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1430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Vzniká nová interdisciplinárna oblasť -  onkonefrológia</a:t>
            </a:r>
            <a:endParaRPr lang="sk-SK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5123"/>
            <a:ext cx="7380312" cy="120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10931"/>
            <a:ext cx="6624000" cy="2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32" y="3429001"/>
            <a:ext cx="7236000" cy="125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5925"/>
            <a:ext cx="3204000" cy="165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24" y="5350417"/>
            <a:ext cx="3780000" cy="103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9288" y="413792"/>
            <a:ext cx="8363272" cy="1143000"/>
          </a:xfrm>
        </p:spPr>
        <p:txBody>
          <a:bodyPr anchor="ctr">
            <a:no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čom je onkonefrológia z pohľadu nefrológa?</a:t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čo sa zamerať pri zhodnotení pacienta?</a:t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4440" y="1796752"/>
            <a:ext cx="7498080" cy="4800600"/>
          </a:xfrm>
        </p:spPr>
        <p:txBody>
          <a:bodyPr>
            <a:normAutofit/>
          </a:bodyPr>
          <a:lstStyle/>
          <a:p>
            <a:endParaRPr lang="sk-SK" sz="1800" dirty="0" smtClean="0"/>
          </a:p>
          <a:p>
            <a:endParaRPr lang="sk-SK" sz="1800" dirty="0"/>
          </a:p>
          <a:p>
            <a:r>
              <a:rPr lang="sk-SK" sz="1800" dirty="0" smtClean="0"/>
              <a:t>Obštrukcia ureterov (urologické, gynekologické malignity)</a:t>
            </a:r>
          </a:p>
          <a:p>
            <a:r>
              <a:rPr lang="sk-SK" sz="1800" dirty="0" smtClean="0"/>
              <a:t>Infiltrácia renálneho parenchýmu (lymfómy</a:t>
            </a:r>
            <a:r>
              <a:rPr lang="sk-SK" sz="1800" dirty="0"/>
              <a:t>, akútne leukémie</a:t>
            </a:r>
            <a:r>
              <a:rPr lang="sk-SK" sz="1800" dirty="0" smtClean="0"/>
              <a:t>)</a:t>
            </a:r>
          </a:p>
          <a:p>
            <a:r>
              <a:rPr lang="sk-SK" sz="1800" dirty="0" smtClean="0"/>
              <a:t>Monoklonálna gamapatia obličkového významu</a:t>
            </a:r>
          </a:p>
          <a:p>
            <a:pPr marL="82296" indent="0">
              <a:buNone/>
            </a:pPr>
            <a:r>
              <a:rPr lang="sk-SK" sz="1800" dirty="0"/>
              <a:t> </a:t>
            </a:r>
            <a:r>
              <a:rPr lang="sk-SK" sz="1800" dirty="0" smtClean="0"/>
              <a:t>   (myelómová nefropatia ...)</a:t>
            </a:r>
          </a:p>
          <a:p>
            <a:r>
              <a:rPr lang="sk-SK" sz="1800" dirty="0" smtClean="0"/>
              <a:t>Paraneoplastické GN</a:t>
            </a:r>
          </a:p>
          <a:p>
            <a:pPr marL="82296" indent="0">
              <a:buNone/>
            </a:pPr>
            <a:r>
              <a:rPr lang="sk-SK" sz="1800" dirty="0" smtClean="0"/>
              <a:t>    - membránová nefropatia (ca pľúc, čreva)</a:t>
            </a:r>
          </a:p>
          <a:p>
            <a:pPr marL="82296" indent="0">
              <a:buNone/>
            </a:pPr>
            <a:r>
              <a:rPr lang="sk-SK" sz="1800" dirty="0" smtClean="0"/>
              <a:t>    - MCD/FSGS  ( m. Hodgkin, leukémie)</a:t>
            </a:r>
          </a:p>
          <a:p>
            <a:pPr marL="82296" indent="0">
              <a:buNone/>
            </a:pPr>
            <a:r>
              <a:rPr lang="sk-SK" sz="1800" dirty="0" smtClean="0"/>
              <a:t>    - membránovoproliferatívna GN, RPGN</a:t>
            </a:r>
          </a:p>
          <a:p>
            <a:pPr marL="82296" indent="0">
              <a:buNone/>
            </a:pPr>
            <a:r>
              <a:rPr lang="sk-SK" sz="1800" dirty="0" smtClean="0"/>
              <a:t>    - trombotická mikroangiopatia – HUS, TTP  </a:t>
            </a:r>
          </a:p>
          <a:p>
            <a:pPr marL="82296" indent="0">
              <a:buNone/>
            </a:pPr>
            <a:r>
              <a:rPr lang="sk-SK" sz="1800" dirty="0"/>
              <a:t> </a:t>
            </a:r>
            <a:r>
              <a:rPr lang="sk-SK" sz="1800" dirty="0" smtClean="0"/>
              <a:t>     (mucín produkujúci adenoca žalúdka, pankreas, prostata)  </a:t>
            </a:r>
          </a:p>
          <a:p>
            <a:endParaRPr lang="sk-SK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1549241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romanUcPeriod"/>
            </a:pPr>
            <a:r>
              <a:rPr lang="sk-SK" sz="2000" b="1" dirty="0" smtClean="0">
                <a:solidFill>
                  <a:schemeClr val="accent1"/>
                </a:solidFill>
              </a:rPr>
              <a:t>dôverný </a:t>
            </a:r>
            <a:r>
              <a:rPr lang="sk-SK" sz="2000" b="1" dirty="0">
                <a:solidFill>
                  <a:schemeClr val="accent1"/>
                </a:solidFill>
              </a:rPr>
              <a:t>okruh </a:t>
            </a:r>
            <a:r>
              <a:rPr lang="sk-SK" sz="2000" b="1" dirty="0" smtClean="0">
                <a:solidFill>
                  <a:schemeClr val="accent1"/>
                </a:solidFill>
              </a:rPr>
              <a:t>problémov-  obličkové lézie priamo spojené  s nádorom</a:t>
            </a:r>
          </a:p>
          <a:p>
            <a:pPr indent="531813"/>
            <a:r>
              <a:rPr lang="sk-SK" sz="2000" b="1" dirty="0">
                <a:solidFill>
                  <a:schemeClr val="accent1"/>
                </a:solidFill>
              </a:rPr>
              <a:t> </a:t>
            </a:r>
            <a:r>
              <a:rPr lang="sk-SK" sz="2000" b="1" dirty="0" smtClean="0">
                <a:solidFill>
                  <a:schemeClr val="accent1"/>
                </a:solidFill>
              </a:rPr>
              <a:t>       </a:t>
            </a:r>
            <a:endParaRPr lang="sk-SK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218" y="6381328"/>
            <a:ext cx="3744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www.uptodate.com</a:t>
            </a:r>
            <a:endParaRPr lang="sk-SK" sz="14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7280" y="274638"/>
            <a:ext cx="8363272" cy="1143000"/>
          </a:xfrm>
        </p:spPr>
        <p:txBody>
          <a:bodyPr anchor="ctr">
            <a:noAutofit/>
          </a:bodyPr>
          <a:lstStyle/>
          <a:p>
            <a:r>
              <a:rPr lang="sk-SK" sz="3200" dirty="0" smtClean="0"/>
              <a:t>Okruhy onkonefrológie – pokrač.</a:t>
            </a:r>
            <a:endParaRPr lang="sk-SK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16288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2000" b="1" dirty="0" smtClean="0">
                <a:solidFill>
                  <a:schemeClr val="accent1"/>
                </a:solidFill>
              </a:rPr>
              <a:t>II.   Poruchy vody a elektrolytov</a:t>
            </a:r>
            <a:endParaRPr lang="sk-SK" sz="2000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691680" y="450912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sk-SK"/>
            </a:defPPr>
            <a:lvl1pPr marL="365760" indent="-283464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/>
            </a:lvl1pPr>
            <a:lvl2pPr marL="640080" indent="-237744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</a:lstStyle>
          <a:p>
            <a:r>
              <a:rPr lang="sk-SK" dirty="0"/>
              <a:t>hypovolémia (zvracanie, hnačky, sepsa...)</a:t>
            </a:r>
          </a:p>
          <a:p>
            <a:r>
              <a:rPr lang="sk-SK" dirty="0"/>
              <a:t>nefrotoxické farmaká – aminoglykozidy, </a:t>
            </a:r>
            <a:r>
              <a:rPr lang="sk-SK" dirty="0" smtClean="0"/>
              <a:t>NSAID...</a:t>
            </a:r>
            <a:endParaRPr lang="sk-SK" dirty="0"/>
          </a:p>
          <a:p>
            <a:r>
              <a:rPr lang="sk-SK" dirty="0"/>
              <a:t>rtg </a:t>
            </a:r>
            <a:r>
              <a:rPr lang="sk-SK" dirty="0" smtClean="0"/>
              <a:t>kontrastné látky</a:t>
            </a:r>
            <a:endParaRPr lang="sk-SK" dirty="0"/>
          </a:p>
          <a:p>
            <a:endParaRPr lang="sk-SK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691680" y="2228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/>
            </a:lvl1pPr>
            <a:lvl2pPr marL="640080" indent="-237744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  <a:extLst/>
          </a:lstStyle>
          <a:p>
            <a:r>
              <a:rPr lang="sk-SK" dirty="0"/>
              <a:t>Syndróm neprimeranej sekrécie ADH (pľúcne a mozgové nádory)</a:t>
            </a:r>
          </a:p>
          <a:p>
            <a:r>
              <a:rPr lang="sk-SK" dirty="0"/>
              <a:t>Centrálny /nefrogénny diabetes insipidus</a:t>
            </a:r>
          </a:p>
          <a:p>
            <a:r>
              <a:rPr lang="sk-SK" dirty="0" smtClean="0"/>
              <a:t>Hypofosfatémia (nadprodukcia fosfaturického faktora </a:t>
            </a:r>
          </a:p>
          <a:p>
            <a:pPr marL="82296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sk-SK" dirty="0" smtClean="0"/>
              <a:t>     FGF- 23  niektorými tumormi)</a:t>
            </a:r>
            <a:endParaRPr lang="sk-SK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187624" y="4005064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sk-SK" sz="2000" b="1" dirty="0" smtClean="0">
                <a:solidFill>
                  <a:schemeClr val="accent1"/>
                </a:solidFill>
              </a:rPr>
              <a:t>III.   Obecné faktory</a:t>
            </a:r>
            <a:endParaRPr lang="sk-SK" sz="2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healthykidneydiet.org/wp-content/uploads/2011/06/healthykid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1049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7280" y="274638"/>
            <a:ext cx="8363272" cy="1143000"/>
          </a:xfrm>
        </p:spPr>
        <p:txBody>
          <a:bodyPr anchor="ctr">
            <a:noAutofit/>
          </a:bodyPr>
          <a:lstStyle/>
          <a:p>
            <a:r>
              <a:rPr lang="sk-SK" sz="3200" dirty="0" smtClean="0"/>
              <a:t>Okruhy onkonefrológie – pokrač.</a:t>
            </a:r>
            <a:endParaRPr lang="sk-SK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14478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700" b="1" dirty="0" smtClean="0">
                <a:solidFill>
                  <a:schemeClr val="accent1"/>
                </a:solidFill>
              </a:rPr>
              <a:t>IV.    Špecifická problematika súvisiaca s onkologickou </a:t>
            </a:r>
            <a:r>
              <a:rPr lang="sk-SK" sz="1700" b="1" dirty="0" smtClean="0">
                <a:solidFill>
                  <a:schemeClr val="accent1"/>
                </a:solidFill>
              </a:rPr>
              <a:t> liečbou</a:t>
            </a: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6448" y="1844824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k-SK" sz="1700" dirty="0" smtClean="0"/>
              <a:t>Syndróm lýzy tumoru</a:t>
            </a:r>
          </a:p>
          <a:p>
            <a:r>
              <a:rPr lang="sk-SK" sz="1700" dirty="0" smtClean="0"/>
              <a:t>Ochorenie obličiek po transplantácii hematopoetických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700" dirty="0"/>
              <a:t> </a:t>
            </a:r>
            <a:r>
              <a:rPr lang="sk-SK" sz="1700" dirty="0" smtClean="0"/>
              <a:t>    </a:t>
            </a:r>
            <a:r>
              <a:rPr lang="sk-SK" sz="1700" dirty="0" smtClean="0"/>
              <a:t>buniek (GVHD, radiačná nefritída, toxicita CNI...)</a:t>
            </a:r>
            <a:endParaRPr lang="sk-SK" sz="1700" dirty="0" smtClean="0"/>
          </a:p>
          <a:p>
            <a:endParaRPr lang="sk-SK" sz="17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187624" y="2852936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sk-SK" sz="1700" b="1" dirty="0">
                <a:solidFill>
                  <a:schemeClr val="accent1"/>
                </a:solidFill>
              </a:rPr>
              <a:t>V. </a:t>
            </a:r>
            <a:r>
              <a:rPr lang="sk-SK" sz="1700" b="1" dirty="0" smtClean="0">
                <a:solidFill>
                  <a:schemeClr val="accent1"/>
                </a:solidFill>
              </a:rPr>
              <a:t>     Nefrotoxicita chemoterapie</a:t>
            </a: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r>
              <a:rPr lang="sk-SK" sz="1700" b="1" dirty="0">
                <a:solidFill>
                  <a:schemeClr val="accent1"/>
                </a:solidFill>
              </a:rPr>
              <a:t>VI.    </a:t>
            </a:r>
            <a:r>
              <a:rPr lang="sk-SK" sz="1700" b="1" dirty="0" smtClean="0">
                <a:solidFill>
                  <a:schemeClr val="accent1"/>
                </a:solidFill>
              </a:rPr>
              <a:t> Optimálna </a:t>
            </a:r>
            <a:r>
              <a:rPr lang="sk-SK" sz="1700" b="1" dirty="0">
                <a:solidFill>
                  <a:schemeClr val="accent1"/>
                </a:solidFill>
              </a:rPr>
              <a:t>metóda monitorovania obličkových ff</a:t>
            </a:r>
          </a:p>
          <a:p>
            <a:pPr marL="82296" indent="0">
              <a:buNone/>
            </a:pPr>
            <a:r>
              <a:rPr lang="sk-SK" sz="1700" b="1" dirty="0" smtClean="0">
                <a:solidFill>
                  <a:schemeClr val="accent1"/>
                </a:solidFill>
              </a:rPr>
              <a:t>VII.    Modifikácia </a:t>
            </a:r>
            <a:r>
              <a:rPr lang="sk-SK" sz="1700" b="1" dirty="0" smtClean="0">
                <a:solidFill>
                  <a:schemeClr val="accent1"/>
                </a:solidFill>
              </a:rPr>
              <a:t>dávkovania chemoterapie u pacientov  </a:t>
            </a:r>
            <a:r>
              <a:rPr lang="sk-SK" sz="1700" b="1" dirty="0" smtClean="0">
                <a:solidFill>
                  <a:schemeClr val="accent1"/>
                </a:solidFill>
              </a:rPr>
              <a:t>s </a:t>
            </a:r>
            <a:r>
              <a:rPr lang="sk-SK" sz="1700" b="1" dirty="0" smtClean="0">
                <a:solidFill>
                  <a:schemeClr val="accent1"/>
                </a:solidFill>
              </a:rPr>
              <a:t>CKD, </a:t>
            </a: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r>
              <a:rPr lang="sk-SK" sz="1700" b="1" dirty="0" smtClean="0">
                <a:solidFill>
                  <a:schemeClr val="accent1"/>
                </a:solidFill>
              </a:rPr>
              <a:t>          osobitne </a:t>
            </a:r>
            <a:r>
              <a:rPr lang="sk-SK" sz="1700" b="1" dirty="0" smtClean="0">
                <a:solidFill>
                  <a:schemeClr val="accent1"/>
                </a:solidFill>
              </a:rPr>
              <a:t>G5D</a:t>
            </a:r>
          </a:p>
          <a:p>
            <a:pPr marL="82296" indent="0">
              <a:buNone/>
            </a:pPr>
            <a:r>
              <a:rPr lang="sk-SK" sz="1700" b="1" dirty="0" smtClean="0">
                <a:solidFill>
                  <a:schemeClr val="accent1"/>
                </a:solidFill>
              </a:rPr>
              <a:t>VIII.   Nutrícia </a:t>
            </a:r>
            <a:r>
              <a:rPr lang="sk-SK" sz="1700" b="1" dirty="0">
                <a:solidFill>
                  <a:schemeClr val="accent1"/>
                </a:solidFill>
              </a:rPr>
              <a:t>a dialýza pacientov s ESRD a </a:t>
            </a:r>
            <a:r>
              <a:rPr lang="sk-SK" sz="1700" b="1" dirty="0" smtClean="0">
                <a:solidFill>
                  <a:schemeClr val="accent1"/>
                </a:solidFill>
              </a:rPr>
              <a:t>chemoterapiou</a:t>
            </a:r>
          </a:p>
          <a:p>
            <a:pPr marL="82296" indent="0">
              <a:buNone/>
            </a:pPr>
            <a:r>
              <a:rPr lang="sk-SK" sz="1700" b="1" dirty="0" smtClean="0">
                <a:solidFill>
                  <a:schemeClr val="accent1"/>
                </a:solidFill>
              </a:rPr>
              <a:t>IX.     Hereditárne sy spojené s obličkovými nádormi </a:t>
            </a:r>
          </a:p>
          <a:p>
            <a:pPr marL="82296" indent="0">
              <a:buNone/>
            </a:pPr>
            <a:endParaRPr lang="sk-SK" sz="1700" dirty="0"/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s://edshunnybunny.files.wordpress.com/2012/05/0511-1009-1319-0462_black_and_white_cartoon_of_a_stressed_out_guy_with_the_word_overload_clipart_image.jpg?w=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965598" cy="15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4947265"/>
            <a:ext cx="3920304" cy="3539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sk-SK" sz="1700" dirty="0"/>
              <a:t> Hippel Lindau, tuberózna skleróza</a:t>
            </a:r>
          </a:p>
        </p:txBody>
      </p:sp>
    </p:spTree>
    <p:extLst>
      <p:ext uri="{BB962C8B-B14F-4D97-AF65-F5344CB8AC3E}">
        <p14:creationId xmlns:p14="http://schemas.microsoft.com/office/powerpoint/2010/main" val="23263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7280" y="274638"/>
            <a:ext cx="8363272" cy="1143000"/>
          </a:xfrm>
        </p:spPr>
        <p:txBody>
          <a:bodyPr anchor="ctr">
            <a:noAutofit/>
          </a:bodyPr>
          <a:lstStyle/>
          <a:p>
            <a:r>
              <a:rPr lang="sk-SK" sz="3200" dirty="0" smtClean="0"/>
              <a:t>Okruhy onkonefrológie – pokrač.</a:t>
            </a:r>
            <a:endParaRPr lang="sk-SK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14478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700" b="1" dirty="0" smtClean="0">
                <a:solidFill>
                  <a:schemeClr val="accent1"/>
                </a:solidFill>
              </a:rPr>
              <a:t>IV.    Špecifická problematika súvisiaca s onkologickou </a:t>
            </a:r>
            <a:r>
              <a:rPr lang="sk-SK" sz="1700" b="1" dirty="0" smtClean="0">
                <a:solidFill>
                  <a:schemeClr val="accent1"/>
                </a:solidFill>
              </a:rPr>
              <a:t> liečbou</a:t>
            </a: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6448" y="1844824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k-SK" sz="1700" dirty="0" smtClean="0"/>
              <a:t>Syndróm lýzy tumoru</a:t>
            </a:r>
          </a:p>
          <a:p>
            <a:r>
              <a:rPr lang="sk-SK" sz="1700" dirty="0" smtClean="0"/>
              <a:t>Ochorenie obličiek po transplantácii hematopoetických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700" dirty="0"/>
              <a:t> </a:t>
            </a:r>
            <a:r>
              <a:rPr lang="sk-SK" sz="1700" dirty="0" smtClean="0"/>
              <a:t>    </a:t>
            </a:r>
            <a:r>
              <a:rPr lang="sk-SK" sz="1700" dirty="0" smtClean="0"/>
              <a:t>buniek (GVHD, radiačná nefritída, toxicita CNI...)</a:t>
            </a:r>
            <a:endParaRPr lang="sk-SK" sz="1700" dirty="0" smtClean="0"/>
          </a:p>
          <a:p>
            <a:endParaRPr lang="sk-SK" sz="17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187624" y="2852936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sk-SK" sz="1700" b="1" dirty="0">
                <a:solidFill>
                  <a:srgbClr val="C00000"/>
                </a:solidFill>
              </a:rPr>
              <a:t>V. </a:t>
            </a:r>
            <a:r>
              <a:rPr lang="sk-SK" sz="1700" b="1" dirty="0" smtClean="0">
                <a:solidFill>
                  <a:srgbClr val="C00000"/>
                </a:solidFill>
              </a:rPr>
              <a:t>     Nefrotoxicita chemoterapie</a:t>
            </a:r>
            <a:endParaRPr lang="sk-SK" sz="1700" b="1" dirty="0">
              <a:solidFill>
                <a:srgbClr val="C00000"/>
              </a:solidFill>
            </a:endParaRPr>
          </a:p>
          <a:p>
            <a:pPr marL="82296" indent="0">
              <a:buNone/>
            </a:pPr>
            <a:r>
              <a:rPr lang="sk-SK" sz="1700" b="1" dirty="0">
                <a:solidFill>
                  <a:srgbClr val="C00000"/>
                </a:solidFill>
              </a:rPr>
              <a:t>VI.    </a:t>
            </a:r>
            <a:r>
              <a:rPr lang="sk-SK" sz="1700" b="1" dirty="0" smtClean="0">
                <a:solidFill>
                  <a:srgbClr val="C00000"/>
                </a:solidFill>
              </a:rPr>
              <a:t> Optimálna </a:t>
            </a:r>
            <a:r>
              <a:rPr lang="sk-SK" sz="1700" b="1" dirty="0">
                <a:solidFill>
                  <a:srgbClr val="C00000"/>
                </a:solidFill>
              </a:rPr>
              <a:t>metóda monitorovania obličkových ff</a:t>
            </a:r>
          </a:p>
          <a:p>
            <a:pPr marL="82296" indent="0">
              <a:buNone/>
            </a:pPr>
            <a:r>
              <a:rPr lang="sk-SK" sz="1700" b="1" dirty="0" smtClean="0">
                <a:solidFill>
                  <a:schemeClr val="accent1"/>
                </a:solidFill>
              </a:rPr>
              <a:t>VII.    Modifikácia </a:t>
            </a:r>
            <a:r>
              <a:rPr lang="sk-SK" sz="1700" b="1" dirty="0" smtClean="0">
                <a:solidFill>
                  <a:schemeClr val="accent1"/>
                </a:solidFill>
              </a:rPr>
              <a:t>dávkovania chemoterapie u pacientov  </a:t>
            </a:r>
            <a:r>
              <a:rPr lang="sk-SK" sz="1700" b="1" dirty="0" smtClean="0">
                <a:solidFill>
                  <a:schemeClr val="accent1"/>
                </a:solidFill>
              </a:rPr>
              <a:t>s </a:t>
            </a:r>
            <a:r>
              <a:rPr lang="sk-SK" sz="1700" b="1" dirty="0" smtClean="0">
                <a:solidFill>
                  <a:schemeClr val="accent1"/>
                </a:solidFill>
              </a:rPr>
              <a:t>CKD, </a:t>
            </a: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r>
              <a:rPr lang="sk-SK" sz="1700" b="1" dirty="0" smtClean="0">
                <a:solidFill>
                  <a:schemeClr val="accent1"/>
                </a:solidFill>
              </a:rPr>
              <a:t>          osobitne </a:t>
            </a:r>
            <a:r>
              <a:rPr lang="sk-SK" sz="1700" b="1" dirty="0" smtClean="0">
                <a:solidFill>
                  <a:schemeClr val="accent1"/>
                </a:solidFill>
              </a:rPr>
              <a:t>G5D</a:t>
            </a:r>
          </a:p>
          <a:p>
            <a:pPr marL="82296" indent="0">
              <a:buNone/>
            </a:pPr>
            <a:r>
              <a:rPr lang="sk-SK" sz="1700" b="1" dirty="0" smtClean="0">
                <a:solidFill>
                  <a:schemeClr val="accent1"/>
                </a:solidFill>
              </a:rPr>
              <a:t>VIII.   Nutrícia </a:t>
            </a:r>
            <a:r>
              <a:rPr lang="sk-SK" sz="1700" b="1" dirty="0">
                <a:solidFill>
                  <a:schemeClr val="accent1"/>
                </a:solidFill>
              </a:rPr>
              <a:t>a dialýza pacientov s ESRD a </a:t>
            </a:r>
            <a:r>
              <a:rPr lang="sk-SK" sz="1700" b="1" dirty="0" smtClean="0">
                <a:solidFill>
                  <a:schemeClr val="accent1"/>
                </a:solidFill>
              </a:rPr>
              <a:t>chemoterapiou</a:t>
            </a:r>
          </a:p>
          <a:p>
            <a:pPr marL="82296" indent="0">
              <a:buNone/>
            </a:pPr>
            <a:r>
              <a:rPr lang="sk-SK" sz="1700" b="1" dirty="0" smtClean="0">
                <a:solidFill>
                  <a:schemeClr val="accent1"/>
                </a:solidFill>
              </a:rPr>
              <a:t>IX.     Hereditárne sy spojené s obličkovými nádormi </a:t>
            </a:r>
          </a:p>
          <a:p>
            <a:pPr marL="82296" indent="0">
              <a:buNone/>
            </a:pPr>
            <a:endParaRPr lang="sk-SK" sz="1700" dirty="0"/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s://edshunnybunny.files.wordpress.com/2012/05/0511-1009-1319-0462_black_and_white_cartoon_of_a_stressed_out_guy_with_the_word_overload_clipart_image.jpg?w=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965598" cy="15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4947265"/>
            <a:ext cx="3920304" cy="3539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sk-SK" sz="1700" dirty="0"/>
              <a:t> Hippel Lindau, tuberózna skleróza</a:t>
            </a:r>
          </a:p>
        </p:txBody>
      </p:sp>
    </p:spTree>
    <p:extLst>
      <p:ext uri="{BB962C8B-B14F-4D97-AF65-F5344CB8AC3E}">
        <p14:creationId xmlns:p14="http://schemas.microsoft.com/office/powerpoint/2010/main" val="18581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13792"/>
            <a:ext cx="749808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Nefrotoxicita chemoterapie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96752"/>
            <a:ext cx="7498080" cy="48006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Chemoterapia </a:t>
            </a:r>
            <a:r>
              <a:rPr lang="sk-SK" sz="2000" dirty="0" smtClean="0"/>
              <a:t>môže postihovať všetky štruktúry obličky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2000" dirty="0"/>
              <a:t> </a:t>
            </a:r>
            <a:r>
              <a:rPr lang="sk-SK" sz="2000" dirty="0" smtClean="0"/>
              <a:t>   (glomeruly, tubuly, interstícium, mikrovaskulatúra)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05100"/>
            <a:ext cx="5057775" cy="36766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47664" y="2852936"/>
            <a:ext cx="4464496" cy="1170131"/>
            <a:chOff x="1547664" y="2852936"/>
            <a:chExt cx="4464496" cy="1170131"/>
          </a:xfrm>
        </p:grpSpPr>
        <p:sp>
          <p:nvSpPr>
            <p:cNvPr id="6" name="Ovál 5"/>
            <p:cNvSpPr/>
            <p:nvPr/>
          </p:nvSpPr>
          <p:spPr>
            <a:xfrm>
              <a:off x="4788024" y="2852936"/>
              <a:ext cx="1224136" cy="1152128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" name="BlokTextu 6"/>
            <p:cNvSpPr txBox="1"/>
            <p:nvPr/>
          </p:nvSpPr>
          <p:spPr>
            <a:xfrm>
              <a:off x="1547664" y="3068960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 smtClean="0">
                  <a:solidFill>
                    <a:srgbClr val="006666"/>
                  </a:solidFill>
                  <a:latin typeface="Comic Sans MS" panose="030F0702030302020204" pitchFamily="66" charset="0"/>
                </a:rPr>
                <a:t>Cieľ 1. </a:t>
              </a:r>
              <a:r>
                <a:rPr lang="sk-SK" sz="2800" b="1" dirty="0" err="1" smtClean="0">
                  <a:solidFill>
                    <a:srgbClr val="006666"/>
                  </a:solidFill>
                  <a:latin typeface="Comic Sans MS" panose="030F0702030302020204" pitchFamily="66" charset="0"/>
                </a:rPr>
                <a:t>glomerulus</a:t>
              </a:r>
              <a:endParaRPr lang="sk-SK" sz="2800" b="1" dirty="0">
                <a:solidFill>
                  <a:srgbClr val="006666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8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85800"/>
            <a:ext cx="7498080" cy="1143000"/>
          </a:xfrm>
        </p:spPr>
        <p:txBody>
          <a:bodyPr>
            <a:noAutofit/>
          </a:bodyPr>
          <a:lstStyle/>
          <a:p>
            <a:r>
              <a:rPr lang="sk-SK" sz="3200" dirty="0" smtClean="0"/>
              <a:t>Poškodenie glomerulu:    </a:t>
            </a:r>
            <a:br>
              <a:rPr lang="sk-SK" sz="3200" dirty="0" smtClean="0"/>
            </a:br>
            <a:r>
              <a:rPr lang="sk-SK" sz="3200" dirty="0" smtClean="0"/>
              <a:t>1. trombotická mikroangiopatia</a:t>
            </a:r>
            <a:endParaRPr lang="sk-SK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940768"/>
            <a:ext cx="7498080" cy="4800600"/>
          </a:xfrm>
        </p:spPr>
        <p:txBody>
          <a:bodyPr>
            <a:normAutofit/>
          </a:bodyPr>
          <a:lstStyle/>
          <a:p>
            <a:r>
              <a:rPr lang="sk-SK" sz="1900" b="1" dirty="0" smtClean="0"/>
              <a:t>Cielené molekuly</a:t>
            </a:r>
          </a:p>
          <a:p>
            <a:r>
              <a:rPr lang="sk-SK" sz="1900" b="1" dirty="0" smtClean="0"/>
              <a:t>Klasická chemoterapia</a:t>
            </a:r>
          </a:p>
          <a:p>
            <a:pPr marL="82296" indent="0">
              <a:spcBef>
                <a:spcPts val="1800"/>
              </a:spcBef>
              <a:buNone/>
            </a:pPr>
            <a:r>
              <a:rPr lang="sk-SK" sz="1800" b="1" i="1" dirty="0" smtClean="0">
                <a:solidFill>
                  <a:srgbClr val="C00000"/>
                </a:solidFill>
              </a:rPr>
              <a:t>Cielené molekuly </a:t>
            </a:r>
            <a:r>
              <a:rPr lang="sk-SK" sz="1800" dirty="0" smtClean="0"/>
              <a:t>– </a:t>
            </a:r>
            <a:r>
              <a:rPr lang="sk-SK" sz="1800" dirty="0" smtClean="0"/>
              <a:t>inhibítory </a:t>
            </a:r>
            <a:r>
              <a:rPr lang="sk-SK" sz="1800" dirty="0" smtClean="0"/>
              <a:t>VEGF, ktoré zasahujú do </a:t>
            </a:r>
            <a:r>
              <a:rPr lang="sk-SK" sz="1800" dirty="0"/>
              <a:t>patologickej angiogenézy </a:t>
            </a:r>
            <a:r>
              <a:rPr lang="sk-SK" sz="1800" dirty="0" smtClean="0"/>
              <a:t>a tým obmedzujú rast </a:t>
            </a:r>
            <a:r>
              <a:rPr lang="sk-SK" sz="1800" dirty="0" smtClean="0"/>
              <a:t>tumoru:</a:t>
            </a:r>
            <a:endParaRPr lang="sk-SK" sz="1800" dirty="0"/>
          </a:p>
          <a:p>
            <a:pPr>
              <a:spcBef>
                <a:spcPts val="1200"/>
              </a:spcBef>
            </a:pPr>
            <a:r>
              <a:rPr lang="sk-SK" sz="1800" dirty="0" smtClean="0"/>
              <a:t>monoklonová </a:t>
            </a:r>
            <a:r>
              <a:rPr lang="sk-SK" sz="1800" dirty="0"/>
              <a:t>protilátka bevacizumab, ktorá sa viaže na cirkulujúci VEGF a bráni aktivácii VEGF receptoru (VEGFR)</a:t>
            </a:r>
          </a:p>
          <a:p>
            <a:r>
              <a:rPr lang="sk-SK" sz="1800" dirty="0"/>
              <a:t>malé molekuly – inhibítory tyrozínkinázy sunitinib a sorafenib,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    ktoré blokujú intracelulárnu doménu VEGFR</a:t>
            </a:r>
          </a:p>
          <a:p>
            <a:r>
              <a:rPr lang="sk-SK" sz="1800" dirty="0"/>
              <a:t>Inhibítory mTOR (temsirolimus, </a:t>
            </a:r>
            <a:r>
              <a:rPr lang="sk-SK" sz="1800" dirty="0" smtClean="0"/>
              <a:t>everolimus, sirolimus)</a:t>
            </a:r>
            <a:endParaRPr lang="sk-SK" sz="1800" dirty="0"/>
          </a:p>
          <a:p>
            <a:pPr marL="82296" indent="0">
              <a:buNone/>
            </a:pPr>
            <a:r>
              <a:rPr lang="sk-SK" sz="1800" dirty="0" smtClean="0"/>
              <a:t> </a:t>
            </a:r>
            <a:endParaRPr lang="sk-SK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6075293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2012, , Eremina V a spol., NEJM 2008, </a:t>
            </a:r>
            <a:r>
              <a:rPr lang="sk-SK" sz="1400" b="1" i="1" dirty="0">
                <a:latin typeface="Arial Narrow" pitchFamily="34" charset="0"/>
              </a:rPr>
              <a:t>Izzedine MH a spol., Eur J Cancer 2010, Yeh J a spol., Ann Pharmacoter 2010, Lameire N, Clin Kidney J 2013</a:t>
            </a:r>
          </a:p>
          <a:p>
            <a:r>
              <a:rPr lang="sk-SK" sz="1400" b="1" i="1" dirty="0" smtClean="0">
                <a:latin typeface="Arial Narrow" pitchFamily="34" charset="0"/>
              </a:rPr>
              <a:t> </a:t>
            </a:r>
            <a:endParaRPr lang="sk-SK" sz="1400" b="1" i="1" dirty="0">
              <a:latin typeface="Arial Narrow" pitchFamily="34" charset="0"/>
            </a:endParaRPr>
          </a:p>
          <a:p>
            <a:endParaRPr lang="sk-SK" sz="14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3283</TotalTime>
  <Words>1601</Words>
  <Application>Microsoft Office PowerPoint</Application>
  <PresentationFormat>On-screen Show (4:3)</PresentationFormat>
  <Paragraphs>281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NEFROLÓGIA ONKOLOGICKÝCH OCHORENÍ</vt:lpstr>
      <vt:lpstr>PowerPoint Presentation</vt:lpstr>
      <vt:lpstr>Vzniká nová interdisciplinárna oblasť -  onkonefrológia</vt:lpstr>
      <vt:lpstr>O čom je onkonefrológia z pohľadu nefrológa? Na čo sa zamerať pri zhodnotení pacienta?  </vt:lpstr>
      <vt:lpstr>Okruhy onkonefrológie – pokrač.</vt:lpstr>
      <vt:lpstr>Okruhy onkonefrológie – pokrač.</vt:lpstr>
      <vt:lpstr>Okruhy onkonefrológie – pokrač.</vt:lpstr>
      <vt:lpstr>Nefrotoxicita chemoterapie</vt:lpstr>
      <vt:lpstr>Poškodenie glomerulu:     1. trombotická mikroangiopatia</vt:lpstr>
      <vt:lpstr>Cielené molekuly a trombotická mikroangiopatia</vt:lpstr>
      <vt:lpstr>Klasická chemoterapia  a trombotická mikroangiopatia</vt:lpstr>
      <vt:lpstr>Poškodenie glomerulu:  2. Podocytopatie</vt:lpstr>
      <vt:lpstr>Nefrotoxicita chemoterapie</vt:lpstr>
      <vt:lpstr>Prototyp:  cisplatina</vt:lpstr>
      <vt:lpstr>Deriváty platiny</vt:lpstr>
      <vt:lpstr>Ifosfamid</vt:lpstr>
      <vt:lpstr>Loebsteinove kritériá  nefrotoxicity ifosfamidu</vt:lpstr>
      <vt:lpstr>Kazuistika</vt:lpstr>
      <vt:lpstr>Monoklonové protilátky voči EGFR - cetuximab, panitumumab </vt:lpstr>
      <vt:lpstr>Kryštálová nefropatia po podaní metotrexátu</vt:lpstr>
      <vt:lpstr>Iné NÚL,  súvisiace s obličkami </vt:lpstr>
      <vt:lpstr>Cyklofosfamid</vt:lpstr>
      <vt:lpstr>Deriváty antracyklínu</vt:lpstr>
      <vt:lpstr>Redukcia chemoterapie                             podľa obličkových funkcií</vt:lpstr>
      <vt:lpstr>Ifosfamid</vt:lpstr>
      <vt:lpstr>Meranie renálnych funkcií</vt:lpstr>
      <vt:lpstr>Porovnanie rádioizotopovej mGFR a eGFR</vt:lpstr>
      <vt:lpstr>Onkológia - veľmi rozsiahle pole pôsobnosti pre nefrológa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NEFROLÓGIA ONKOLOGICKÝCH OCHORENÍ</dc:title>
  <dc:creator>xxx</dc:creator>
  <cp:lastModifiedBy>xxx</cp:lastModifiedBy>
  <cp:revision>193</cp:revision>
  <cp:lastPrinted>2015-10-07T11:20:26Z</cp:lastPrinted>
  <dcterms:created xsi:type="dcterms:W3CDTF">2015-10-04T10:28:37Z</dcterms:created>
  <dcterms:modified xsi:type="dcterms:W3CDTF">2015-10-09T06:10:38Z</dcterms:modified>
</cp:coreProperties>
</file>